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38"/>
  </p:notesMasterIdLst>
  <p:sldIdLst>
    <p:sldId id="331" r:id="rId2"/>
    <p:sldId id="341" r:id="rId3"/>
    <p:sldId id="342" r:id="rId4"/>
    <p:sldId id="327" r:id="rId5"/>
    <p:sldId id="328" r:id="rId6"/>
    <p:sldId id="329" r:id="rId7"/>
    <p:sldId id="330" r:id="rId8"/>
    <p:sldId id="288" r:id="rId9"/>
    <p:sldId id="290" r:id="rId10"/>
    <p:sldId id="332" r:id="rId11"/>
    <p:sldId id="333" r:id="rId12"/>
    <p:sldId id="289" r:id="rId13"/>
    <p:sldId id="334" r:id="rId14"/>
    <p:sldId id="336" r:id="rId15"/>
    <p:sldId id="337" r:id="rId16"/>
    <p:sldId id="291" r:id="rId17"/>
    <p:sldId id="295" r:id="rId18"/>
    <p:sldId id="339" r:id="rId19"/>
    <p:sldId id="340" r:id="rId20"/>
    <p:sldId id="292" r:id="rId21"/>
    <p:sldId id="296" r:id="rId22"/>
    <p:sldId id="302" r:id="rId23"/>
    <p:sldId id="344" r:id="rId24"/>
    <p:sldId id="345" r:id="rId25"/>
    <p:sldId id="308" r:id="rId26"/>
    <p:sldId id="307" r:id="rId27"/>
    <p:sldId id="312" r:id="rId28"/>
    <p:sldId id="311" r:id="rId29"/>
    <p:sldId id="310" r:id="rId30"/>
    <p:sldId id="316" r:id="rId31"/>
    <p:sldId id="315" r:id="rId32"/>
    <p:sldId id="314" r:id="rId33"/>
    <p:sldId id="317" r:id="rId34"/>
    <p:sldId id="343" r:id="rId35"/>
    <p:sldId id="318" r:id="rId36"/>
    <p:sldId id="326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9FFF3F"/>
    <a:srgbClr val="CCFF99"/>
    <a:srgbClr val="99CCFF"/>
    <a:srgbClr val="66CCFF"/>
    <a:srgbClr val="FADF94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63" autoAdjust="0"/>
    <p:restoredTop sz="94660"/>
  </p:normalViewPr>
  <p:slideViewPr>
    <p:cSldViewPr>
      <p:cViewPr varScale="1">
        <p:scale>
          <a:sx n="97" d="100"/>
          <a:sy n="97" d="100"/>
        </p:scale>
        <p:origin x="-1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5C524CC-15A4-4685-BB54-C73FA3E729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C377FA-0BEF-47F5-9676-35BC624CA836}" type="slidenum">
              <a:rPr lang="ru-RU"/>
              <a:pPr/>
              <a:t>8</a:t>
            </a:fld>
            <a:endParaRPr lang="ru-RU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37F810-6D54-49F8-9D3B-84F3BC94DA8E}" type="slidenum">
              <a:rPr lang="ru-RU"/>
              <a:pPr/>
              <a:t>9</a:t>
            </a:fld>
            <a:endParaRPr lang="ru-RU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D8EA82-FC29-4337-BF9F-A52B1FF2B71B}" type="slidenum">
              <a:rPr lang="ru-RU"/>
              <a:pPr/>
              <a:t>12</a:t>
            </a:fld>
            <a:endParaRPr lang="ru-RU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B746B9-24C6-4566-941A-785454E2B527}" type="slidenum">
              <a:rPr lang="ru-RU"/>
              <a:pPr/>
              <a:t>16</a:t>
            </a:fld>
            <a:endParaRPr lang="ru-RU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15AFE3-B51C-467C-A745-9C28628888D1}" type="slidenum">
              <a:rPr lang="ru-RU"/>
              <a:pPr/>
              <a:t>17</a:t>
            </a:fld>
            <a:endParaRPr lang="ru-RU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8038EF-A7C7-4F54-AFC2-40A779AF5715}" type="slidenum">
              <a:rPr lang="ru-RU"/>
              <a:pPr/>
              <a:t>20</a:t>
            </a:fld>
            <a:endParaRPr lang="ru-RU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122BD8-63FA-4F55-BAD5-C8CBF87BAFFA}" type="slidenum">
              <a:rPr lang="ru-RU"/>
              <a:pPr/>
              <a:t>21</a:t>
            </a:fld>
            <a:endParaRPr lang="ru-RU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85F131-879C-4BA4-8ECA-DDD9D23727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F20BBA-0D3F-485A-9852-CD49D26353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31D1A6-3E47-4C89-9A6D-7567FDEF2E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154CD-0E85-492B-B21D-3369E6F80A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38200" y="2362200"/>
            <a:ext cx="7693025" cy="372427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2E114-396D-4695-88AC-C4FFC70FD6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8BF7A1-668E-42A2-A935-D164F318ED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C3EA7-B47F-47A8-8F23-77FEECD53F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85DE5-9FA4-4097-955F-FC73F3526B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2766C-5C1B-4CDC-BA26-68B24960C8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F7FCA6-C031-40FC-9E76-88D7488A38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100CB1-EE4C-4BFC-9F45-E405F0FD7B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2C051B-2190-41DE-9997-C5C2EA8748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D3D793-AF18-4647-AA89-BE91D8E7A9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5AE095E-74F0-4BE1-ABBF-06880A815E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9.png"/><Relationship Id="rId7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9.png"/><Relationship Id="rId7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alexandr4784.narod.ru/imagesf/sharl.pn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arklv.narod.ru/mkt/otv2.gif" TargetMode="External"/><Relationship Id="rId2" Type="http://schemas.openxmlformats.org/officeDocument/2006/relationships/hyperlink" Target="http://marklv.narod.ru/mkt/p2.gi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C:\Documents%20and%20Settings\&#1055;&#1086;&#1083;&#1100;&#1079;&#1086;&#1074;&#1072;&#1090;&#1077;&#1083;&#1100;\&#1052;&#1086;&#1080;%20&#1076;&#1086;&#1082;&#1091;&#1084;&#1077;&#1085;&#1090;&#1099;\&#1060;&#1080;&#1079;&#1080;&#1095;&#1077;&#1089;&#1082;&#1080;&#1077;%20%20&#1072;&#1085;&#1080;&#1084;&#1072;&#1094;&#1080;&#1080;\&#1052;&#1086;&#1083;&#1077;&#1082;&#1091;&#1083;&#1103;&#1088;&#1085;&#1072;&#1103;%20%20&#1092;&#1080;&#1079;&#1080;&#1082;&#1072;\&#1059;&#1088;&#1072;&#1074;&#1085;&#1077;&#1085;&#1080;&#1077;%20%20&#1089;&#1086;&#1089;&#1090;&#1086;&#1103;&#1085;&#1080;&#1103;%20%20&#1080;&#1076;&#1077;&#1072;&#1083;&#1100;&#1085;&#1086;&#1075;&#1086;%20%20&#1075;&#1072;&#1079;&#1072;\f10_06_30_01.swf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785794"/>
            <a:ext cx="8215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1214422"/>
            <a:ext cx="8715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1.Уравнения  состояния  идеального  газа. 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2857496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2.Изопроцессы  в  газах. Газовые  законы.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357166"/>
            <a:ext cx="692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sz="3600" b="1" dirty="0" smtClean="0">
                <a:solidFill>
                  <a:srgbClr val="FF0000"/>
                </a:solidFill>
              </a:rPr>
              <a:t>1</a:t>
            </a:r>
            <a:r>
              <a:rPr lang="ru-RU" sz="3600" b="1" dirty="0" smtClean="0">
                <a:solidFill>
                  <a:srgbClr val="FF0000"/>
                </a:solidFill>
              </a:rPr>
              <a:t>.Изотермический  процесс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1428736"/>
            <a:ext cx="1857375" cy="619125"/>
          </a:xfrm>
          <a:prstGeom prst="rect">
            <a:avLst/>
          </a:prstGeom>
          <a:noFill/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1500174"/>
            <a:ext cx="1857375" cy="619125"/>
          </a:xfrm>
          <a:prstGeom prst="rect">
            <a:avLst/>
          </a:prstGeom>
          <a:noFill/>
        </p:spPr>
      </p:pic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2214554"/>
            <a:ext cx="2619375" cy="1200150"/>
          </a:xfrm>
          <a:prstGeom prst="rect">
            <a:avLst/>
          </a:prstGeom>
          <a:noFill/>
        </p:spPr>
      </p:pic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5850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3357562"/>
            <a:ext cx="3095625" cy="619125"/>
          </a:xfrm>
          <a:prstGeom prst="rect">
            <a:avLst/>
          </a:prstGeom>
          <a:noFill/>
        </p:spPr>
      </p:pic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5853" name="Picture 1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3357562"/>
            <a:ext cx="3810000" cy="619125"/>
          </a:xfrm>
          <a:prstGeom prst="rect">
            <a:avLst/>
          </a:prstGeom>
          <a:noFill/>
        </p:spPr>
      </p:pic>
      <p:sp>
        <p:nvSpPr>
          <p:cNvPr id="17" name="Овал 16"/>
          <p:cNvSpPr/>
          <p:nvPr/>
        </p:nvSpPr>
        <p:spPr>
          <a:xfrm>
            <a:off x="4643438" y="1357298"/>
            <a:ext cx="2786082" cy="10001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52434" y="1366822"/>
            <a:ext cx="2786082" cy="10001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 стрелкой 22"/>
          <p:cNvCxnSpPr>
            <a:stCxn id="18" idx="6"/>
          </p:cNvCxnSpPr>
          <p:nvPr/>
        </p:nvCxnSpPr>
        <p:spPr>
          <a:xfrm flipV="1">
            <a:off x="3438516" y="1857364"/>
            <a:ext cx="1204922" cy="952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4143380"/>
            <a:ext cx="2390775" cy="714356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4786322"/>
            <a:ext cx="2428875" cy="619125"/>
          </a:xfrm>
          <a:prstGeom prst="rect">
            <a:avLst/>
          </a:prstGeom>
          <a:noFill/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5286388"/>
            <a:ext cx="2295525" cy="619125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2000232" y="4214818"/>
            <a:ext cx="3000396" cy="22145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  <p:bldP spid="18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642918"/>
            <a:ext cx="878687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      </a:t>
            </a:r>
            <a:r>
              <a:rPr lang="ru-RU" sz="3600" b="1" u="sng" dirty="0" smtClean="0">
                <a:solidFill>
                  <a:srgbClr val="FF0000"/>
                </a:solidFill>
              </a:rPr>
              <a:t>Закон  Бойля – Мариотта: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Если  газ переходит  из  одного  состояния  в  другое  состояние  при  постоянной  массе  и  температуре , то изменения  давления  и  объема  происходят обратно пропорционально  друг  другу.   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  </a:t>
            </a:r>
          </a:p>
          <a:p>
            <a:endParaRPr lang="ru-RU" sz="3600" b="1" dirty="0" smtClean="0">
              <a:solidFill>
                <a:srgbClr val="FF0000"/>
              </a:solidFill>
            </a:endParaRPr>
          </a:p>
          <a:p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1142984"/>
            <a:ext cx="4477829" cy="4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142984"/>
            <a:ext cx="3560025" cy="49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28596" y="6143644"/>
            <a:ext cx="4000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Роберт  Бойль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6314" y="6143644"/>
            <a:ext cx="371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</a:rPr>
              <a:t>Эдм</a:t>
            </a:r>
            <a:r>
              <a:rPr lang="ru-RU" sz="2800" b="1" dirty="0" smtClean="0">
                <a:solidFill>
                  <a:srgbClr val="FF0000"/>
                </a:solidFill>
              </a:rPr>
              <a:t>  Мариотт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214282" y="857232"/>
            <a:ext cx="5462588" cy="3457577"/>
            <a:chOff x="2976" y="1185"/>
            <a:chExt cx="3441" cy="2178"/>
          </a:xfrm>
        </p:grpSpPr>
        <p:sp>
          <p:nvSpPr>
            <p:cNvPr id="7213" name="Line 44"/>
            <p:cNvSpPr>
              <a:spLocks noChangeShapeType="1"/>
            </p:cNvSpPr>
            <p:nvPr/>
          </p:nvSpPr>
          <p:spPr bwMode="auto">
            <a:xfrm flipH="1" flipV="1">
              <a:off x="3516" y="1230"/>
              <a:ext cx="36" cy="198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10" name="Text Box 47"/>
            <p:cNvSpPr txBox="1">
              <a:spLocks noChangeArrowheads="1"/>
            </p:cNvSpPr>
            <p:nvPr/>
          </p:nvSpPr>
          <p:spPr bwMode="auto">
            <a:xfrm>
              <a:off x="2976" y="1185"/>
              <a:ext cx="23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 dirty="0" err="1" smtClean="0">
                  <a:solidFill>
                    <a:srgbClr val="0000FF"/>
                  </a:solidFill>
                </a:rPr>
                <a:t>р</a:t>
              </a:r>
              <a:endParaRPr lang="ru-RU" sz="2400" dirty="0">
                <a:solidFill>
                  <a:srgbClr val="0000FF"/>
                </a:solidFill>
              </a:endParaRPr>
            </a:p>
          </p:txBody>
        </p:sp>
        <p:sp>
          <p:nvSpPr>
            <p:cNvPr id="7211" name="Text Box 48"/>
            <p:cNvSpPr txBox="1">
              <a:spLocks noChangeArrowheads="1"/>
            </p:cNvSpPr>
            <p:nvPr/>
          </p:nvSpPr>
          <p:spPr bwMode="auto">
            <a:xfrm>
              <a:off x="3336" y="3075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7212" name="Text Box 49"/>
            <p:cNvSpPr txBox="1">
              <a:spLocks noChangeArrowheads="1"/>
            </p:cNvSpPr>
            <p:nvPr/>
          </p:nvSpPr>
          <p:spPr bwMode="auto">
            <a:xfrm>
              <a:off x="6171" y="3030"/>
              <a:ext cx="24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rgbClr val="0000FF"/>
                  </a:solidFill>
                </a:rPr>
                <a:t>V</a:t>
              </a:r>
              <a:endParaRPr lang="en-US" sz="2400" b="1" dirty="0">
                <a:solidFill>
                  <a:srgbClr val="0000FF"/>
                </a:solidFill>
                <a:cs typeface="Arial" charset="0"/>
              </a:endParaRPr>
            </a:p>
          </p:txBody>
        </p:sp>
      </p:grpSp>
      <p:sp>
        <p:nvSpPr>
          <p:cNvPr id="138295" name="Arc 55"/>
          <p:cNvSpPr>
            <a:spLocks/>
          </p:cNvSpPr>
          <p:nvPr/>
        </p:nvSpPr>
        <p:spPr bwMode="auto">
          <a:xfrm flipH="1" flipV="1">
            <a:off x="1857356" y="1785926"/>
            <a:ext cx="2286000" cy="1905000"/>
          </a:xfrm>
          <a:custGeom>
            <a:avLst/>
            <a:gdLst>
              <a:gd name="T0" fmla="*/ 36618 w 21600"/>
              <a:gd name="T1" fmla="*/ 0 h 21597"/>
              <a:gd name="T2" fmla="*/ 2286000 w 21600"/>
              <a:gd name="T3" fmla="*/ 1905000 h 21597"/>
              <a:gd name="T4" fmla="*/ 0 w 21600"/>
              <a:gd name="T5" fmla="*/ 1905000 h 21597"/>
              <a:gd name="T6" fmla="*/ 0 60000 65536"/>
              <a:gd name="T7" fmla="*/ 0 60000 65536"/>
              <a:gd name="T8" fmla="*/ 0 60000 65536"/>
              <a:gd name="T9" fmla="*/ 0 w 21600"/>
              <a:gd name="T10" fmla="*/ 0 h 21597"/>
              <a:gd name="T11" fmla="*/ 21600 w 21600"/>
              <a:gd name="T12" fmla="*/ 21597 h 215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7" fill="none" extrusionOk="0">
                <a:moveTo>
                  <a:pt x="346" y="-1"/>
                </a:moveTo>
                <a:cubicBezTo>
                  <a:pt x="12138" y="188"/>
                  <a:pt x="21600" y="9802"/>
                  <a:pt x="21600" y="21597"/>
                </a:cubicBezTo>
              </a:path>
              <a:path w="21600" h="21597" stroke="0" extrusionOk="0">
                <a:moveTo>
                  <a:pt x="346" y="-1"/>
                </a:moveTo>
                <a:cubicBezTo>
                  <a:pt x="12138" y="188"/>
                  <a:pt x="21600" y="9802"/>
                  <a:pt x="21600" y="21597"/>
                </a:cubicBezTo>
                <a:lnTo>
                  <a:pt x="0" y="21597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8296" name="Arc 56"/>
          <p:cNvSpPr>
            <a:spLocks/>
          </p:cNvSpPr>
          <p:nvPr/>
        </p:nvSpPr>
        <p:spPr bwMode="auto">
          <a:xfrm flipH="1" flipV="1">
            <a:off x="2500298" y="1428736"/>
            <a:ext cx="2057400" cy="1752600"/>
          </a:xfrm>
          <a:custGeom>
            <a:avLst/>
            <a:gdLst>
              <a:gd name="T0" fmla="*/ 32956 w 21600"/>
              <a:gd name="T1" fmla="*/ 0 h 21597"/>
              <a:gd name="T2" fmla="*/ 2057400 w 21600"/>
              <a:gd name="T3" fmla="*/ 1752600 h 21597"/>
              <a:gd name="T4" fmla="*/ 0 w 21600"/>
              <a:gd name="T5" fmla="*/ 1752600 h 21597"/>
              <a:gd name="T6" fmla="*/ 0 60000 65536"/>
              <a:gd name="T7" fmla="*/ 0 60000 65536"/>
              <a:gd name="T8" fmla="*/ 0 60000 65536"/>
              <a:gd name="T9" fmla="*/ 0 w 21600"/>
              <a:gd name="T10" fmla="*/ 0 h 21597"/>
              <a:gd name="T11" fmla="*/ 21600 w 21600"/>
              <a:gd name="T12" fmla="*/ 21597 h 215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7" fill="none" extrusionOk="0">
                <a:moveTo>
                  <a:pt x="346" y="-1"/>
                </a:moveTo>
                <a:cubicBezTo>
                  <a:pt x="12138" y="188"/>
                  <a:pt x="21600" y="9802"/>
                  <a:pt x="21600" y="21597"/>
                </a:cubicBezTo>
              </a:path>
              <a:path w="21600" h="21597" stroke="0" extrusionOk="0">
                <a:moveTo>
                  <a:pt x="346" y="-1"/>
                </a:moveTo>
                <a:cubicBezTo>
                  <a:pt x="12138" y="188"/>
                  <a:pt x="21600" y="9802"/>
                  <a:pt x="21600" y="21597"/>
                </a:cubicBezTo>
                <a:lnTo>
                  <a:pt x="0" y="21597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8299" name="Text Box 59"/>
          <p:cNvSpPr txBox="1">
            <a:spLocks noChangeArrowheads="1"/>
          </p:cNvSpPr>
          <p:nvPr/>
        </p:nvSpPr>
        <p:spPr bwMode="auto">
          <a:xfrm>
            <a:off x="2428860" y="928670"/>
            <a:ext cx="5000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FF"/>
                </a:solidFill>
              </a:rPr>
              <a:t>Т</a:t>
            </a:r>
            <a:r>
              <a:rPr lang="ru-RU" b="1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38300" name="Text Box 60"/>
          <p:cNvSpPr txBox="1">
            <a:spLocks noChangeArrowheads="1"/>
          </p:cNvSpPr>
          <p:nvPr/>
        </p:nvSpPr>
        <p:spPr bwMode="auto">
          <a:xfrm>
            <a:off x="1571604" y="1214422"/>
            <a:ext cx="5000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FF"/>
                </a:solidFill>
              </a:rPr>
              <a:t>Т</a:t>
            </a:r>
            <a:r>
              <a:rPr lang="ru-RU" b="1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38302" name="Text Box 62"/>
          <p:cNvSpPr txBox="1">
            <a:spLocks noChangeArrowheads="1"/>
          </p:cNvSpPr>
          <p:nvPr/>
        </p:nvSpPr>
        <p:spPr bwMode="auto">
          <a:xfrm>
            <a:off x="3571868" y="2000240"/>
            <a:ext cx="1114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FF"/>
                </a:solidFill>
              </a:rPr>
              <a:t>Т</a:t>
            </a:r>
            <a:r>
              <a:rPr lang="ru-RU" b="1" dirty="0">
                <a:solidFill>
                  <a:srgbClr val="0000FF"/>
                </a:solidFill>
              </a:rPr>
              <a:t>2 </a:t>
            </a:r>
            <a:r>
              <a:rPr lang="en-US" sz="2400" b="1" dirty="0">
                <a:solidFill>
                  <a:srgbClr val="0000FF"/>
                </a:solidFill>
                <a:cs typeface="Arial" charset="0"/>
              </a:rPr>
              <a:t>&gt;</a:t>
            </a:r>
            <a:r>
              <a:rPr lang="ru-RU" b="1" dirty="0">
                <a:solidFill>
                  <a:srgbClr val="0000FF"/>
                </a:solidFill>
              </a:rPr>
              <a:t> </a:t>
            </a:r>
            <a:r>
              <a:rPr lang="ru-RU" sz="2400" b="1" dirty="0">
                <a:solidFill>
                  <a:srgbClr val="0000FF"/>
                </a:solidFill>
              </a:rPr>
              <a:t>Т</a:t>
            </a:r>
            <a:r>
              <a:rPr lang="ru-RU" b="1" dirty="0">
                <a:solidFill>
                  <a:srgbClr val="0000FF"/>
                </a:solidFill>
              </a:rPr>
              <a:t>1</a:t>
            </a:r>
          </a:p>
        </p:txBody>
      </p:sp>
      <p:grpSp>
        <p:nvGrpSpPr>
          <p:cNvPr id="6" name="Group 72"/>
          <p:cNvGrpSpPr>
            <a:grpSpLocks/>
          </p:cNvGrpSpPr>
          <p:nvPr/>
        </p:nvGrpSpPr>
        <p:grpSpPr bwMode="auto">
          <a:xfrm>
            <a:off x="5715000" y="5181600"/>
            <a:ext cx="0" cy="1371600"/>
            <a:chOff x="5715000" y="5181600"/>
            <a:chExt cx="0" cy="1371600"/>
          </a:xfrm>
        </p:grpSpPr>
        <p:sp>
          <p:nvSpPr>
            <p:cNvPr id="7201" name="Line 69"/>
            <p:cNvSpPr>
              <a:spLocks noChangeShapeType="1"/>
            </p:cNvSpPr>
            <p:nvPr/>
          </p:nvSpPr>
          <p:spPr bwMode="auto">
            <a:xfrm flipV="1">
              <a:off x="3600" y="3936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02" name="Line 70"/>
            <p:cNvSpPr>
              <a:spLocks noChangeShapeType="1"/>
            </p:cNvSpPr>
            <p:nvPr/>
          </p:nvSpPr>
          <p:spPr bwMode="auto">
            <a:xfrm flipV="1">
              <a:off x="3600" y="3264"/>
              <a:ext cx="0" cy="6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73"/>
          <p:cNvGrpSpPr>
            <a:grpSpLocks/>
          </p:cNvGrpSpPr>
          <p:nvPr/>
        </p:nvGrpSpPr>
        <p:grpSpPr bwMode="auto">
          <a:xfrm rot="21271186">
            <a:off x="5131862" y="4072837"/>
            <a:ext cx="3880331" cy="2938464"/>
            <a:chOff x="2762" y="2727"/>
            <a:chExt cx="2065" cy="1851"/>
          </a:xfrm>
        </p:grpSpPr>
        <p:sp>
          <p:nvSpPr>
            <p:cNvPr id="7196" name="Text Box 77"/>
            <p:cNvSpPr txBox="1">
              <a:spLocks noChangeArrowheads="1"/>
            </p:cNvSpPr>
            <p:nvPr/>
          </p:nvSpPr>
          <p:spPr bwMode="auto">
            <a:xfrm>
              <a:off x="2829" y="3885"/>
              <a:ext cx="22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800" b="1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7197" name="Text Box 78"/>
            <p:cNvSpPr txBox="1">
              <a:spLocks noChangeArrowheads="1"/>
            </p:cNvSpPr>
            <p:nvPr/>
          </p:nvSpPr>
          <p:spPr bwMode="auto">
            <a:xfrm>
              <a:off x="2762" y="2727"/>
              <a:ext cx="27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800" b="1" dirty="0">
                  <a:solidFill>
                    <a:srgbClr val="0000FF"/>
                  </a:solidFill>
                </a:rPr>
                <a:t> </a:t>
              </a:r>
              <a:r>
                <a:rPr lang="en-US" sz="2800" b="1" dirty="0" smtClean="0">
                  <a:solidFill>
                    <a:srgbClr val="0000FF"/>
                  </a:solidFill>
                </a:rPr>
                <a:t>V</a:t>
              </a:r>
              <a:endParaRPr lang="en-US" sz="2800" b="1" dirty="0">
                <a:solidFill>
                  <a:srgbClr val="0000FF"/>
                </a:solidFill>
                <a:cs typeface="Arial" charset="0"/>
              </a:endParaRPr>
            </a:p>
          </p:txBody>
        </p:sp>
        <p:sp>
          <p:nvSpPr>
            <p:cNvPr id="7198" name="Text Box 79"/>
            <p:cNvSpPr txBox="1">
              <a:spLocks noChangeArrowheads="1"/>
            </p:cNvSpPr>
            <p:nvPr/>
          </p:nvSpPr>
          <p:spPr bwMode="auto">
            <a:xfrm rot="157300">
              <a:off x="4612" y="4248"/>
              <a:ext cx="21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0000FF"/>
                  </a:solidFill>
                </a:rPr>
                <a:t>Т</a:t>
              </a:r>
              <a:endParaRPr lang="ru-RU" sz="28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9" name="Group 80"/>
          <p:cNvGrpSpPr>
            <a:grpSpLocks/>
          </p:cNvGrpSpPr>
          <p:nvPr/>
        </p:nvGrpSpPr>
        <p:grpSpPr bwMode="auto">
          <a:xfrm>
            <a:off x="6572264" y="4929198"/>
            <a:ext cx="0" cy="1371600"/>
            <a:chOff x="6572264" y="4929198"/>
            <a:chExt cx="0" cy="1371600"/>
          </a:xfrm>
        </p:grpSpPr>
        <p:sp>
          <p:nvSpPr>
            <p:cNvPr id="7193" name="Line 81"/>
            <p:cNvSpPr>
              <a:spLocks noChangeShapeType="1"/>
            </p:cNvSpPr>
            <p:nvPr/>
          </p:nvSpPr>
          <p:spPr bwMode="auto">
            <a:xfrm flipV="1">
              <a:off x="3600" y="3936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94" name="Line 82"/>
            <p:cNvSpPr>
              <a:spLocks noChangeShapeType="1"/>
            </p:cNvSpPr>
            <p:nvPr/>
          </p:nvSpPr>
          <p:spPr bwMode="auto">
            <a:xfrm flipV="1">
              <a:off x="3600" y="3264"/>
              <a:ext cx="0" cy="6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785786" y="428604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u="sng" dirty="0" smtClean="0"/>
              <a:t> </a:t>
            </a:r>
            <a:r>
              <a:rPr lang="ru-RU" sz="2400" b="1" i="1" u="sng" dirty="0" smtClean="0">
                <a:solidFill>
                  <a:srgbClr val="FF0000"/>
                </a:solidFill>
              </a:rPr>
              <a:t>График  изотермического  процесса - изотерма</a:t>
            </a:r>
            <a:endParaRPr lang="ru-RU" sz="2400" b="1" i="1" u="sng" dirty="0">
              <a:solidFill>
                <a:srgbClr val="FF0000"/>
              </a:solidFill>
            </a:endParaRPr>
          </a:p>
        </p:txBody>
      </p:sp>
      <p:grpSp>
        <p:nvGrpSpPr>
          <p:cNvPr id="45" name="Group 80"/>
          <p:cNvGrpSpPr>
            <a:grpSpLocks/>
          </p:cNvGrpSpPr>
          <p:nvPr/>
        </p:nvGrpSpPr>
        <p:grpSpPr bwMode="auto">
          <a:xfrm>
            <a:off x="8072462" y="5143512"/>
            <a:ext cx="0" cy="1371600"/>
            <a:chOff x="8072462" y="5143512"/>
            <a:chExt cx="0" cy="1371600"/>
          </a:xfrm>
        </p:grpSpPr>
        <p:sp>
          <p:nvSpPr>
            <p:cNvPr id="46" name="Line 81"/>
            <p:cNvSpPr>
              <a:spLocks noChangeShapeType="1"/>
            </p:cNvSpPr>
            <p:nvPr/>
          </p:nvSpPr>
          <p:spPr bwMode="auto">
            <a:xfrm flipV="1">
              <a:off x="3600" y="3936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Line 82"/>
            <p:cNvSpPr>
              <a:spLocks noChangeShapeType="1"/>
            </p:cNvSpPr>
            <p:nvPr/>
          </p:nvSpPr>
          <p:spPr bwMode="auto">
            <a:xfrm flipV="1">
              <a:off x="3600" y="3264"/>
              <a:ext cx="0" cy="6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cxnSp>
        <p:nvCxnSpPr>
          <p:cNvPr id="57" name="Прямая со стрелкой 56"/>
          <p:cNvCxnSpPr/>
          <p:nvPr/>
        </p:nvCxnSpPr>
        <p:spPr>
          <a:xfrm flipV="1">
            <a:off x="1142976" y="4000504"/>
            <a:ext cx="4214842" cy="714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1071538" y="6500834"/>
            <a:ext cx="307183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rot="5400000" flipH="1" flipV="1">
            <a:off x="-32" y="5429264"/>
            <a:ext cx="214314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/>
        </p:nvSpPr>
        <p:spPr>
          <a:xfrm>
            <a:off x="571472" y="4143380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rgbClr val="0000FF"/>
                </a:solidFill>
              </a:rPr>
              <a:t>р</a:t>
            </a:r>
            <a:endParaRPr lang="ru-RU" sz="2800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4214810" y="6215082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Т</a:t>
            </a:r>
            <a:endParaRPr lang="ru-RU" b="1" dirty="0">
              <a:solidFill>
                <a:srgbClr val="0000FF"/>
              </a:solidFill>
            </a:endParaRPr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 rot="5400000">
            <a:off x="1964513" y="5250669"/>
            <a:ext cx="135732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rot="5400000">
            <a:off x="2393935" y="6250801"/>
            <a:ext cx="499272" cy="794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Прямоугольник 72"/>
          <p:cNvSpPr/>
          <p:nvPr/>
        </p:nvSpPr>
        <p:spPr>
          <a:xfrm>
            <a:off x="642910" y="6215082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0</a:t>
            </a:r>
            <a:endParaRPr lang="ru-RU" sz="2800" b="1" dirty="0">
              <a:solidFill>
                <a:srgbClr val="0000FF"/>
              </a:solidFill>
            </a:endParaRPr>
          </a:p>
        </p:txBody>
      </p:sp>
      <p:cxnSp>
        <p:nvCxnSpPr>
          <p:cNvPr id="79" name="Прямая со стрелкой 78"/>
          <p:cNvCxnSpPr/>
          <p:nvPr/>
        </p:nvCxnSpPr>
        <p:spPr>
          <a:xfrm flipV="1">
            <a:off x="5715008" y="6429396"/>
            <a:ext cx="2896783" cy="1658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 rot="16200000" flipV="1">
            <a:off x="4643438" y="5357826"/>
            <a:ext cx="2071702" cy="714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rot="16200000" flipV="1">
            <a:off x="6143636" y="5072074"/>
            <a:ext cx="1500198" cy="714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rot="5400000" flipH="1" flipV="1">
            <a:off x="6644496" y="6143644"/>
            <a:ext cx="570710" cy="79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8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8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8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8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8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8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8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8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8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8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8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8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8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95" grpId="0" animBg="1"/>
      <p:bldP spid="138296" grpId="0" animBg="1"/>
      <p:bldP spid="138299" grpId="0"/>
      <p:bldP spid="138300" grpId="0"/>
      <p:bldP spid="138302" grpId="0"/>
      <p:bldP spid="66" grpId="0"/>
      <p:bldP spid="67" grpId="0"/>
      <p:bldP spid="7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1" descr="поршень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4357718" cy="487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072066" y="3500438"/>
            <a:ext cx="39290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</a:rPr>
              <a:t>Если</a:t>
            </a:r>
            <a:r>
              <a:rPr lang="ru-RU" sz="3200" b="1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T</a:t>
            </a:r>
            <a:r>
              <a:rPr lang="ru-RU" sz="3200" b="1" dirty="0" smtClean="0">
                <a:solidFill>
                  <a:srgbClr val="FF0000"/>
                </a:solidFill>
              </a:rPr>
              <a:t> = </a:t>
            </a:r>
            <a:r>
              <a:rPr lang="en-US" sz="3200" b="1" dirty="0" smtClean="0">
                <a:solidFill>
                  <a:srgbClr val="FF0000"/>
                </a:solidFill>
              </a:rPr>
              <a:t>const</a:t>
            </a:r>
            <a:r>
              <a:rPr lang="ru-RU" sz="3200" dirty="0" smtClean="0"/>
              <a:t>, </a:t>
            </a:r>
            <a:r>
              <a:rPr lang="ru-RU" sz="3200" b="1" dirty="0" smtClean="0">
                <a:solidFill>
                  <a:srgbClr val="0000FF"/>
                </a:solidFill>
              </a:rPr>
              <a:t>то</a:t>
            </a:r>
          </a:p>
          <a:p>
            <a:pPr algn="ctr"/>
            <a:r>
              <a:rPr lang="ru-RU" sz="3200" b="1" dirty="0" smtClean="0">
                <a:solidFill>
                  <a:srgbClr val="0000FF"/>
                </a:solidFill>
              </a:rPr>
              <a:t>при</a:t>
            </a:r>
            <a:r>
              <a:rPr lang="ru-RU" sz="3200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V</a:t>
            </a:r>
            <a:r>
              <a:rPr lang="en-US" sz="3200" b="1" dirty="0" smtClean="0">
                <a:solidFill>
                  <a:srgbClr val="FF0000"/>
                </a:solidFill>
                <a:cs typeface="Arial" charset="0"/>
              </a:rPr>
              <a:t>↓ p↑</a:t>
            </a:r>
            <a:r>
              <a:rPr lang="ru-RU" sz="3200" b="1" dirty="0" smtClean="0">
                <a:cs typeface="Arial" charset="0"/>
              </a:rPr>
              <a:t>, </a:t>
            </a:r>
          </a:p>
          <a:p>
            <a:pPr algn="ctr"/>
            <a:r>
              <a:rPr lang="ru-RU" sz="3200" b="1" dirty="0" smtClean="0">
                <a:solidFill>
                  <a:srgbClr val="0000FF"/>
                </a:solidFill>
                <a:cs typeface="Arial" charset="0"/>
              </a:rPr>
              <a:t>и наоборот </a:t>
            </a:r>
            <a:r>
              <a:rPr lang="en-US" sz="3200" b="1" dirty="0" smtClean="0">
                <a:solidFill>
                  <a:srgbClr val="FF0000"/>
                </a:solidFill>
              </a:rPr>
              <a:t>V↑ p↓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214290"/>
            <a:ext cx="7858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Анимация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«Изотермическое сжатие  и  расширение  газа»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357166"/>
            <a:ext cx="692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sz="3600" b="1" dirty="0" smtClean="0">
                <a:solidFill>
                  <a:srgbClr val="FF0000"/>
                </a:solidFill>
              </a:rPr>
              <a:t>1</a:t>
            </a:r>
            <a:r>
              <a:rPr lang="ru-RU" sz="3600" b="1" dirty="0" smtClean="0">
                <a:solidFill>
                  <a:srgbClr val="FF0000"/>
                </a:solidFill>
              </a:rPr>
              <a:t>.Изобарный  процесс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1428736"/>
            <a:ext cx="1857375" cy="619125"/>
          </a:xfrm>
          <a:prstGeom prst="rect">
            <a:avLst/>
          </a:prstGeom>
          <a:noFill/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1500174"/>
            <a:ext cx="1857375" cy="619125"/>
          </a:xfrm>
          <a:prstGeom prst="rect">
            <a:avLst/>
          </a:prstGeom>
          <a:noFill/>
        </p:spPr>
      </p:pic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2214554"/>
            <a:ext cx="2619375" cy="1200150"/>
          </a:xfrm>
          <a:prstGeom prst="rect">
            <a:avLst/>
          </a:prstGeom>
          <a:noFill/>
        </p:spPr>
      </p:pic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643438" y="1357298"/>
            <a:ext cx="2786082" cy="10001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52434" y="1366822"/>
            <a:ext cx="2786082" cy="10001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 стрелкой 22"/>
          <p:cNvCxnSpPr>
            <a:stCxn id="18" idx="6"/>
          </p:cNvCxnSpPr>
          <p:nvPr/>
        </p:nvCxnSpPr>
        <p:spPr>
          <a:xfrm flipV="1">
            <a:off x="3438516" y="1857364"/>
            <a:ext cx="1204922" cy="952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5572140"/>
            <a:ext cx="2428875" cy="619125"/>
          </a:xfrm>
          <a:prstGeom prst="rect">
            <a:avLst/>
          </a:prstGeom>
          <a:noFill/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214546" y="4500570"/>
            <a:ext cx="3000396" cy="22145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3357562"/>
            <a:ext cx="2085975" cy="1200150"/>
          </a:xfrm>
          <a:prstGeom prst="rect">
            <a:avLst/>
          </a:prstGeom>
          <a:noFill/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16573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3357562"/>
            <a:ext cx="3305175" cy="1200150"/>
          </a:xfrm>
          <a:prstGeom prst="rect">
            <a:avLst/>
          </a:prstGeom>
          <a:noFill/>
        </p:spPr>
      </p:pic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16573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5929330"/>
            <a:ext cx="2095500" cy="619125"/>
          </a:xfrm>
          <a:prstGeom prst="rect">
            <a:avLst/>
          </a:prstGeom>
          <a:noFill/>
        </p:spPr>
      </p:pic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8682" name="Picture 1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4572008"/>
            <a:ext cx="2105025" cy="1104900"/>
          </a:xfrm>
          <a:prstGeom prst="rect">
            <a:avLst/>
          </a:prstGeom>
          <a:noFill/>
        </p:spPr>
      </p:pic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0" y="1562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  <p:bldP spid="18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214290"/>
            <a:ext cx="7500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ru-RU" sz="4400" b="1" u="sng" dirty="0" smtClean="0">
                <a:solidFill>
                  <a:srgbClr val="FF0000"/>
                </a:solidFill>
              </a:rPr>
              <a:t>Закон  Гей – </a:t>
            </a:r>
            <a:r>
              <a:rPr lang="ru-RU" sz="4400" b="1" u="sng" dirty="0" err="1" smtClean="0">
                <a:solidFill>
                  <a:srgbClr val="FF0000"/>
                </a:solidFill>
              </a:rPr>
              <a:t>Люссака</a:t>
            </a:r>
            <a:r>
              <a:rPr lang="ru-RU" sz="4400" b="1" u="sng" dirty="0" smtClean="0">
                <a:solidFill>
                  <a:srgbClr val="FF0000"/>
                </a:solidFill>
              </a:rPr>
              <a:t>:</a:t>
            </a:r>
            <a:endParaRPr lang="ru-RU" sz="4400" b="1" u="sng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571612"/>
            <a:ext cx="84296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Если газ  переходит из одного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состояния  в  другое состояние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при  постоянной массе и </a:t>
            </a:r>
            <a:r>
              <a:rPr lang="ru-RU" sz="4000" b="1" dirty="0" err="1" smtClean="0">
                <a:solidFill>
                  <a:srgbClr val="FF0000"/>
                </a:solidFill>
              </a:rPr>
              <a:t>давле</a:t>
            </a:r>
            <a:r>
              <a:rPr lang="ru-RU" sz="4000" b="1" dirty="0" smtClean="0">
                <a:solidFill>
                  <a:srgbClr val="FF0000"/>
                </a:solidFill>
              </a:rPr>
              <a:t>-</a:t>
            </a:r>
          </a:p>
          <a:p>
            <a:r>
              <a:rPr lang="ru-RU" sz="4000" b="1" dirty="0" err="1" smtClean="0">
                <a:solidFill>
                  <a:srgbClr val="FF0000"/>
                </a:solidFill>
              </a:rPr>
              <a:t>нии</a:t>
            </a:r>
            <a:r>
              <a:rPr lang="ru-RU" sz="4000" b="1" dirty="0" smtClean="0">
                <a:solidFill>
                  <a:srgbClr val="FF0000"/>
                </a:solidFill>
              </a:rPr>
              <a:t>, то  изменения объема и 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температуры происходят прямо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пропорционально друг другу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4" name="Picture 47" descr="Ж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57166"/>
            <a:ext cx="4643470" cy="5554985"/>
          </a:xfrm>
          <a:prstGeom prst="rect">
            <a:avLst/>
          </a:prstGeom>
          <a:noFill/>
          <a:ln w="76200" cmpd="tri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85918" y="6286520"/>
            <a:ext cx="4536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ГЕЙ-ЛЮССАК, ЖОЗЕФ ЛУИ (1778-1850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/>
      <p:bldP spid="3" grpId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7" name="Picture 67" descr="газ и спиртовка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643182"/>
            <a:ext cx="1666875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724400" y="2667000"/>
            <a:ext cx="4000500" cy="2438400"/>
            <a:chOff x="2976" y="1680"/>
            <a:chExt cx="2520" cy="1536"/>
          </a:xfrm>
        </p:grpSpPr>
        <p:grpSp>
          <p:nvGrpSpPr>
            <p:cNvPr id="9257" name="Group 13"/>
            <p:cNvGrpSpPr>
              <a:grpSpLocks/>
            </p:cNvGrpSpPr>
            <p:nvPr/>
          </p:nvGrpSpPr>
          <p:grpSpPr bwMode="auto">
            <a:xfrm>
              <a:off x="3456" y="1776"/>
              <a:ext cx="1776" cy="1440"/>
              <a:chOff x="3456" y="1776"/>
              <a:chExt cx="1776" cy="1440"/>
            </a:xfrm>
          </p:grpSpPr>
          <p:sp>
            <p:nvSpPr>
              <p:cNvPr id="9261" name="Line 14"/>
              <p:cNvSpPr>
                <a:spLocks noChangeShapeType="1"/>
              </p:cNvSpPr>
              <p:nvPr/>
            </p:nvSpPr>
            <p:spPr bwMode="auto">
              <a:xfrm flipV="1">
                <a:off x="3552" y="1776"/>
                <a:ext cx="0" cy="14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62" name="Line 15"/>
              <p:cNvSpPr>
                <a:spLocks noChangeShapeType="1"/>
              </p:cNvSpPr>
              <p:nvPr/>
            </p:nvSpPr>
            <p:spPr bwMode="auto">
              <a:xfrm>
                <a:off x="3456" y="3120"/>
                <a:ext cx="177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258" name="Text Box 16"/>
            <p:cNvSpPr txBox="1">
              <a:spLocks noChangeArrowheads="1"/>
            </p:cNvSpPr>
            <p:nvPr/>
          </p:nvSpPr>
          <p:spPr bwMode="auto">
            <a:xfrm>
              <a:off x="2976" y="1680"/>
              <a:ext cx="60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/>
                <a:t>V</a:t>
              </a:r>
              <a:r>
                <a:rPr lang="ru-RU" sz="2400" b="1"/>
                <a:t>, м</a:t>
              </a:r>
              <a:r>
                <a:rPr lang="en-US" sz="2400" b="1">
                  <a:cs typeface="Arial" charset="0"/>
                </a:rPr>
                <a:t>³</a:t>
              </a:r>
              <a:r>
                <a:rPr lang="ru-RU" sz="2400"/>
                <a:t> </a:t>
              </a:r>
            </a:p>
          </p:txBody>
        </p:sp>
        <p:sp>
          <p:nvSpPr>
            <p:cNvPr id="9259" name="Text Box 17"/>
            <p:cNvSpPr txBox="1">
              <a:spLocks noChangeArrowheads="1"/>
            </p:cNvSpPr>
            <p:nvPr/>
          </p:nvSpPr>
          <p:spPr bwMode="auto">
            <a:xfrm>
              <a:off x="3350" y="288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/>
                <a:t>0</a:t>
              </a:r>
            </a:p>
          </p:txBody>
        </p:sp>
        <p:sp>
          <p:nvSpPr>
            <p:cNvPr id="9260" name="Text Box 18"/>
            <p:cNvSpPr txBox="1">
              <a:spLocks noChangeArrowheads="1"/>
            </p:cNvSpPr>
            <p:nvPr/>
          </p:nvSpPr>
          <p:spPr bwMode="auto">
            <a:xfrm>
              <a:off x="5040" y="2809"/>
              <a:ext cx="4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/>
                <a:t>Т</a:t>
              </a:r>
              <a:r>
                <a:rPr lang="en-US" sz="2400" b="1"/>
                <a:t>, </a:t>
              </a:r>
              <a:r>
                <a:rPr lang="ru-RU" sz="2400" b="1"/>
                <a:t>К</a:t>
              </a:r>
              <a:endParaRPr lang="en-US" sz="2400" b="1">
                <a:cs typeface="Arial" charset="0"/>
              </a:endParaRPr>
            </a:p>
          </p:txBody>
        </p:sp>
      </p:grpSp>
      <p:sp>
        <p:nvSpPr>
          <p:cNvPr id="143381" name="Line 21"/>
          <p:cNvSpPr>
            <a:spLocks noChangeShapeType="1"/>
          </p:cNvSpPr>
          <p:nvPr/>
        </p:nvSpPr>
        <p:spPr bwMode="auto">
          <a:xfrm flipH="1">
            <a:off x="7010400" y="3200400"/>
            <a:ext cx="838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382" name="Text Box 22"/>
          <p:cNvSpPr txBox="1">
            <a:spLocks noChangeArrowheads="1"/>
          </p:cNvSpPr>
          <p:nvPr/>
        </p:nvSpPr>
        <p:spPr bwMode="auto">
          <a:xfrm>
            <a:off x="7620000" y="281940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изобары</a:t>
            </a:r>
          </a:p>
        </p:txBody>
      </p:sp>
      <p:sp>
        <p:nvSpPr>
          <p:cNvPr id="143383" name="Text Box 23"/>
          <p:cNvSpPr txBox="1">
            <a:spLocks noChangeArrowheads="1"/>
          </p:cNvSpPr>
          <p:nvPr/>
        </p:nvSpPr>
        <p:spPr bwMode="auto">
          <a:xfrm>
            <a:off x="6437313" y="2971800"/>
            <a:ext cx="496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р</a:t>
            </a:r>
            <a:r>
              <a:rPr lang="ru-RU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43384" name="Text Box 24"/>
          <p:cNvSpPr txBox="1">
            <a:spLocks noChangeArrowheads="1"/>
          </p:cNvSpPr>
          <p:nvPr/>
        </p:nvSpPr>
        <p:spPr bwMode="auto">
          <a:xfrm>
            <a:off x="7239000" y="3733800"/>
            <a:ext cx="496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р</a:t>
            </a:r>
            <a:r>
              <a:rPr lang="ru-RU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3385" name="Line 25"/>
          <p:cNvSpPr>
            <a:spLocks noChangeShapeType="1"/>
          </p:cNvSpPr>
          <p:nvPr/>
        </p:nvSpPr>
        <p:spPr bwMode="auto">
          <a:xfrm flipH="1">
            <a:off x="7467600" y="3200400"/>
            <a:ext cx="685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386" name="Text Box 26"/>
          <p:cNvSpPr txBox="1">
            <a:spLocks noChangeArrowheads="1"/>
          </p:cNvSpPr>
          <p:nvPr/>
        </p:nvSpPr>
        <p:spPr bwMode="auto">
          <a:xfrm>
            <a:off x="7848600" y="3657600"/>
            <a:ext cx="1114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р</a:t>
            </a:r>
            <a:r>
              <a:rPr lang="ru-RU" b="1">
                <a:solidFill>
                  <a:srgbClr val="FF0000"/>
                </a:solidFill>
              </a:rPr>
              <a:t>2 </a:t>
            </a:r>
            <a:r>
              <a:rPr lang="en-US" sz="2400" b="1">
                <a:solidFill>
                  <a:srgbClr val="FF0000"/>
                </a:solidFill>
                <a:cs typeface="Arial" charset="0"/>
              </a:rPr>
              <a:t>&lt;</a:t>
            </a:r>
            <a:r>
              <a:rPr lang="ru-RU" b="1">
                <a:solidFill>
                  <a:srgbClr val="FF0000"/>
                </a:solidFill>
              </a:rPr>
              <a:t> </a:t>
            </a:r>
            <a:r>
              <a:rPr lang="ru-RU" sz="2400" b="1">
                <a:solidFill>
                  <a:srgbClr val="FF0000"/>
                </a:solidFill>
              </a:rPr>
              <a:t>р</a:t>
            </a:r>
            <a:r>
              <a:rPr lang="ru-RU" b="1">
                <a:solidFill>
                  <a:srgbClr val="FF0000"/>
                </a:solidFill>
              </a:rPr>
              <a:t>1</a:t>
            </a:r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4133850" y="4953000"/>
            <a:ext cx="2613025" cy="1676400"/>
            <a:chOff x="2604" y="3120"/>
            <a:chExt cx="1646" cy="1056"/>
          </a:xfrm>
        </p:grpSpPr>
        <p:grpSp>
          <p:nvGrpSpPr>
            <p:cNvPr id="9251" name="Group 28"/>
            <p:cNvGrpSpPr>
              <a:grpSpLocks/>
            </p:cNvGrpSpPr>
            <p:nvPr/>
          </p:nvGrpSpPr>
          <p:grpSpPr bwMode="auto">
            <a:xfrm>
              <a:off x="2928" y="3264"/>
              <a:ext cx="1200" cy="912"/>
              <a:chOff x="2928" y="3264"/>
              <a:chExt cx="1200" cy="912"/>
            </a:xfrm>
          </p:grpSpPr>
          <p:sp>
            <p:nvSpPr>
              <p:cNvPr id="9255" name="Line 29"/>
              <p:cNvSpPr>
                <a:spLocks noChangeShapeType="1"/>
              </p:cNvSpPr>
              <p:nvPr/>
            </p:nvSpPr>
            <p:spPr bwMode="auto">
              <a:xfrm flipV="1">
                <a:off x="3072" y="3264"/>
                <a:ext cx="0" cy="91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56" name="Line 30"/>
              <p:cNvSpPr>
                <a:spLocks noChangeShapeType="1"/>
              </p:cNvSpPr>
              <p:nvPr/>
            </p:nvSpPr>
            <p:spPr bwMode="auto">
              <a:xfrm>
                <a:off x="2928" y="4128"/>
                <a:ext cx="12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252" name="Text Box 31"/>
            <p:cNvSpPr txBox="1">
              <a:spLocks noChangeArrowheads="1"/>
            </p:cNvSpPr>
            <p:nvPr/>
          </p:nvSpPr>
          <p:spPr bwMode="auto">
            <a:xfrm>
              <a:off x="2880" y="393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0</a:t>
              </a:r>
            </a:p>
          </p:txBody>
        </p:sp>
        <p:sp>
          <p:nvSpPr>
            <p:cNvPr id="9253" name="Text Box 32"/>
            <p:cNvSpPr txBox="1">
              <a:spLocks noChangeArrowheads="1"/>
            </p:cNvSpPr>
            <p:nvPr/>
          </p:nvSpPr>
          <p:spPr bwMode="auto">
            <a:xfrm>
              <a:off x="2604" y="3120"/>
              <a:ext cx="4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/>
                <a:t>р, Па</a:t>
              </a:r>
            </a:p>
          </p:txBody>
        </p:sp>
        <p:sp>
          <p:nvSpPr>
            <p:cNvPr id="9254" name="Text Box 33"/>
            <p:cNvSpPr txBox="1">
              <a:spLocks noChangeArrowheads="1"/>
            </p:cNvSpPr>
            <p:nvPr/>
          </p:nvSpPr>
          <p:spPr bwMode="auto">
            <a:xfrm>
              <a:off x="3878" y="3911"/>
              <a:ext cx="3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/>
                <a:t>Т, К</a:t>
              </a:r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6400800" y="4953000"/>
            <a:ext cx="2732088" cy="1676400"/>
            <a:chOff x="2604" y="3120"/>
            <a:chExt cx="1721" cy="1056"/>
          </a:xfrm>
        </p:grpSpPr>
        <p:grpSp>
          <p:nvGrpSpPr>
            <p:cNvPr id="9245" name="Group 38"/>
            <p:cNvGrpSpPr>
              <a:grpSpLocks/>
            </p:cNvGrpSpPr>
            <p:nvPr/>
          </p:nvGrpSpPr>
          <p:grpSpPr bwMode="auto">
            <a:xfrm>
              <a:off x="2928" y="3264"/>
              <a:ext cx="1200" cy="912"/>
              <a:chOff x="2928" y="3264"/>
              <a:chExt cx="1200" cy="912"/>
            </a:xfrm>
          </p:grpSpPr>
          <p:sp>
            <p:nvSpPr>
              <p:cNvPr id="9249" name="Line 39"/>
              <p:cNvSpPr>
                <a:spLocks noChangeShapeType="1"/>
              </p:cNvSpPr>
              <p:nvPr/>
            </p:nvSpPr>
            <p:spPr bwMode="auto">
              <a:xfrm flipV="1">
                <a:off x="3072" y="3264"/>
                <a:ext cx="0" cy="91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50" name="Line 40"/>
              <p:cNvSpPr>
                <a:spLocks noChangeShapeType="1"/>
              </p:cNvSpPr>
              <p:nvPr/>
            </p:nvSpPr>
            <p:spPr bwMode="auto">
              <a:xfrm>
                <a:off x="2928" y="4128"/>
                <a:ext cx="12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246" name="Text Box 41"/>
            <p:cNvSpPr txBox="1">
              <a:spLocks noChangeArrowheads="1"/>
            </p:cNvSpPr>
            <p:nvPr/>
          </p:nvSpPr>
          <p:spPr bwMode="auto">
            <a:xfrm>
              <a:off x="2880" y="393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0</a:t>
              </a:r>
            </a:p>
          </p:txBody>
        </p:sp>
        <p:sp>
          <p:nvSpPr>
            <p:cNvPr id="9247" name="Text Box 42"/>
            <p:cNvSpPr txBox="1">
              <a:spLocks noChangeArrowheads="1"/>
            </p:cNvSpPr>
            <p:nvPr/>
          </p:nvSpPr>
          <p:spPr bwMode="auto">
            <a:xfrm>
              <a:off x="2604" y="3120"/>
              <a:ext cx="4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/>
                <a:t>р, Па</a:t>
              </a:r>
              <a:endParaRPr lang="en-US" b="1">
                <a:cs typeface="Arial" charset="0"/>
              </a:endParaRPr>
            </a:p>
          </p:txBody>
        </p:sp>
        <p:sp>
          <p:nvSpPr>
            <p:cNvPr id="9248" name="Text Box 43"/>
            <p:cNvSpPr txBox="1">
              <a:spLocks noChangeArrowheads="1"/>
            </p:cNvSpPr>
            <p:nvPr/>
          </p:nvSpPr>
          <p:spPr bwMode="auto">
            <a:xfrm>
              <a:off x="3878" y="3911"/>
              <a:ext cx="44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V</a:t>
              </a:r>
              <a:r>
                <a:rPr lang="ru-RU" b="1"/>
                <a:t>, м</a:t>
              </a:r>
              <a:r>
                <a:rPr lang="en-US" b="1">
                  <a:cs typeface="Arial" charset="0"/>
                </a:rPr>
                <a:t>³</a:t>
              </a:r>
            </a:p>
          </p:txBody>
        </p:sp>
      </p:grpSp>
      <p:sp>
        <p:nvSpPr>
          <p:cNvPr id="143408" name="Line 48"/>
          <p:cNvSpPr>
            <a:spLocks noChangeShapeType="1"/>
          </p:cNvSpPr>
          <p:nvPr/>
        </p:nvSpPr>
        <p:spPr bwMode="auto">
          <a:xfrm flipV="1">
            <a:off x="5638800" y="3124200"/>
            <a:ext cx="1447800" cy="18288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09" name="Line 49"/>
          <p:cNvSpPr>
            <a:spLocks noChangeShapeType="1"/>
          </p:cNvSpPr>
          <p:nvPr/>
        </p:nvSpPr>
        <p:spPr bwMode="auto">
          <a:xfrm flipV="1">
            <a:off x="5943600" y="3124200"/>
            <a:ext cx="1143000" cy="1447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10" name="Line 50"/>
          <p:cNvSpPr>
            <a:spLocks noChangeShapeType="1"/>
          </p:cNvSpPr>
          <p:nvPr/>
        </p:nvSpPr>
        <p:spPr bwMode="auto">
          <a:xfrm flipV="1">
            <a:off x="5638800" y="4572000"/>
            <a:ext cx="457200" cy="3810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11" name="Line 51"/>
          <p:cNvSpPr>
            <a:spLocks noChangeShapeType="1"/>
          </p:cNvSpPr>
          <p:nvPr/>
        </p:nvSpPr>
        <p:spPr bwMode="auto">
          <a:xfrm flipV="1">
            <a:off x="6096000" y="3505200"/>
            <a:ext cx="1371600" cy="1066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8" name="Group 54"/>
          <p:cNvGrpSpPr>
            <a:grpSpLocks/>
          </p:cNvGrpSpPr>
          <p:nvPr/>
        </p:nvGrpSpPr>
        <p:grpSpPr bwMode="auto">
          <a:xfrm>
            <a:off x="4876800" y="5867400"/>
            <a:ext cx="1600200" cy="0"/>
            <a:chOff x="3072" y="3696"/>
            <a:chExt cx="1008" cy="0"/>
          </a:xfrm>
        </p:grpSpPr>
        <p:sp>
          <p:nvSpPr>
            <p:cNvPr id="9243" name="Line 52"/>
            <p:cNvSpPr>
              <a:spLocks noChangeShapeType="1"/>
            </p:cNvSpPr>
            <p:nvPr/>
          </p:nvSpPr>
          <p:spPr bwMode="auto">
            <a:xfrm>
              <a:off x="3072" y="3696"/>
              <a:ext cx="24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4" name="Line 53"/>
            <p:cNvSpPr>
              <a:spLocks noChangeShapeType="1"/>
            </p:cNvSpPr>
            <p:nvPr/>
          </p:nvSpPr>
          <p:spPr bwMode="auto">
            <a:xfrm>
              <a:off x="3312" y="3696"/>
              <a:ext cx="76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" name="Group 55"/>
          <p:cNvGrpSpPr>
            <a:grpSpLocks/>
          </p:cNvGrpSpPr>
          <p:nvPr/>
        </p:nvGrpSpPr>
        <p:grpSpPr bwMode="auto">
          <a:xfrm>
            <a:off x="7162800" y="5867400"/>
            <a:ext cx="1600200" cy="0"/>
            <a:chOff x="3072" y="3696"/>
            <a:chExt cx="1008" cy="0"/>
          </a:xfrm>
        </p:grpSpPr>
        <p:sp>
          <p:nvSpPr>
            <p:cNvPr id="9241" name="Line 56"/>
            <p:cNvSpPr>
              <a:spLocks noChangeShapeType="1"/>
            </p:cNvSpPr>
            <p:nvPr/>
          </p:nvSpPr>
          <p:spPr bwMode="auto">
            <a:xfrm>
              <a:off x="3072" y="3696"/>
              <a:ext cx="24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2" name="Line 57"/>
            <p:cNvSpPr>
              <a:spLocks noChangeShapeType="1"/>
            </p:cNvSpPr>
            <p:nvPr/>
          </p:nvSpPr>
          <p:spPr bwMode="auto">
            <a:xfrm>
              <a:off x="3312" y="3696"/>
              <a:ext cx="76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428596" y="357166"/>
            <a:ext cx="8572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График  изобарного  процесса - изобара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3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3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3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3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3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3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3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43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43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43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1" grpId="0" animBg="1"/>
      <p:bldP spid="143382" grpId="0"/>
      <p:bldP spid="143383" grpId="0"/>
      <p:bldP spid="143384" grpId="0"/>
      <p:bldP spid="143385" grpId="0" animBg="1"/>
      <p:bldP spid="143386" grpId="0"/>
      <p:bldP spid="143408" grpId="0" animBg="1"/>
      <p:bldP spid="143409" grpId="0" animBg="1"/>
      <p:bldP spid="143410" grpId="0" animBg="1"/>
      <p:bldP spid="1434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6" name="Picture 15" descr="газ и спиртовка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71612"/>
            <a:ext cx="2500330" cy="48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857620" y="3786190"/>
            <a:ext cx="37862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Если </a:t>
            </a:r>
            <a:r>
              <a:rPr lang="ru-RU" sz="2800" b="1" dirty="0" err="1" smtClean="0">
                <a:solidFill>
                  <a:srgbClr val="FF0000"/>
                </a:solidFill>
              </a:rPr>
              <a:t>р</a:t>
            </a:r>
            <a:r>
              <a:rPr lang="ru-RU" sz="2800" b="1" dirty="0" smtClean="0">
                <a:solidFill>
                  <a:srgbClr val="FF0000"/>
                </a:solidFill>
              </a:rPr>
              <a:t> = </a:t>
            </a:r>
            <a:r>
              <a:rPr lang="en-US" sz="2800" b="1" dirty="0" smtClean="0">
                <a:solidFill>
                  <a:srgbClr val="FF0000"/>
                </a:solidFill>
              </a:rPr>
              <a:t>const</a:t>
            </a:r>
            <a:r>
              <a:rPr lang="ru-RU" sz="2800" b="1" dirty="0" smtClean="0">
                <a:solidFill>
                  <a:srgbClr val="FF0000"/>
                </a:solidFill>
              </a:rPr>
              <a:t>, то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при Т</a:t>
            </a:r>
            <a:r>
              <a:rPr lang="en-US" sz="2800" b="1" dirty="0" smtClean="0">
                <a:solidFill>
                  <a:srgbClr val="FF0000"/>
                </a:solidFill>
                <a:cs typeface="Arial" charset="0"/>
              </a:rPr>
              <a:t>↓ V</a:t>
            </a:r>
            <a:r>
              <a:rPr lang="en-US" sz="2800" b="1" dirty="0" smtClean="0">
                <a:solidFill>
                  <a:srgbClr val="FF0000"/>
                </a:solidFill>
              </a:rPr>
              <a:t>↓</a:t>
            </a:r>
            <a:r>
              <a:rPr lang="ru-RU" sz="2800" b="1" dirty="0" smtClean="0">
                <a:solidFill>
                  <a:srgbClr val="FF0000"/>
                </a:solidFill>
                <a:cs typeface="Arial" charset="0"/>
              </a:rPr>
              <a:t>,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cs typeface="Arial" charset="0"/>
              </a:rPr>
              <a:t>и наоборот </a:t>
            </a:r>
            <a:r>
              <a:rPr lang="en-US" sz="2800" b="1" dirty="0" smtClean="0">
                <a:solidFill>
                  <a:srgbClr val="FF0000"/>
                </a:solidFill>
              </a:rPr>
              <a:t>T↑ V↑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2976" y="142852"/>
            <a:ext cx="6786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ru-RU" dirty="0" smtClean="0"/>
              <a:t>      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Анимация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«Изобарное  нагревание  и  охлаждение»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2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357166"/>
            <a:ext cx="692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ru-RU" sz="3600" b="1" smtClean="0">
                <a:solidFill>
                  <a:srgbClr val="FF0000"/>
                </a:solidFill>
              </a:rPr>
              <a:t>3.Изохорный  </a:t>
            </a:r>
            <a:r>
              <a:rPr lang="ru-RU" sz="3600" b="1" dirty="0" smtClean="0">
                <a:solidFill>
                  <a:srgbClr val="FF0000"/>
                </a:solidFill>
              </a:rPr>
              <a:t>процесс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1428736"/>
            <a:ext cx="1857375" cy="619125"/>
          </a:xfrm>
          <a:prstGeom prst="rect">
            <a:avLst/>
          </a:prstGeom>
          <a:noFill/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1500174"/>
            <a:ext cx="1857375" cy="619125"/>
          </a:xfrm>
          <a:prstGeom prst="rect">
            <a:avLst/>
          </a:prstGeom>
          <a:noFill/>
        </p:spPr>
      </p:pic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2214554"/>
            <a:ext cx="2619375" cy="1200150"/>
          </a:xfrm>
          <a:prstGeom prst="rect">
            <a:avLst/>
          </a:prstGeom>
          <a:noFill/>
        </p:spPr>
      </p:pic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643438" y="1357298"/>
            <a:ext cx="2786082" cy="10001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52434" y="1366822"/>
            <a:ext cx="2786082" cy="10001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 стрелкой 22"/>
          <p:cNvCxnSpPr>
            <a:stCxn id="18" idx="6"/>
          </p:cNvCxnSpPr>
          <p:nvPr/>
        </p:nvCxnSpPr>
        <p:spPr>
          <a:xfrm flipV="1">
            <a:off x="3438516" y="1857364"/>
            <a:ext cx="1204922" cy="952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5429264"/>
            <a:ext cx="2428875" cy="619125"/>
          </a:xfrm>
          <a:prstGeom prst="rect">
            <a:avLst/>
          </a:prstGeom>
          <a:noFill/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285984" y="4500570"/>
            <a:ext cx="3000396" cy="22145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16573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16573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0" y="1562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3286124"/>
            <a:ext cx="2066925" cy="1114425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1571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3286124"/>
            <a:ext cx="3295650" cy="1123950"/>
          </a:xfrm>
          <a:prstGeom prst="rect">
            <a:avLst/>
          </a:prstGeom>
          <a:noFill/>
        </p:spPr>
      </p:pic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1581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4500570"/>
            <a:ext cx="2095500" cy="1028700"/>
          </a:xfrm>
          <a:prstGeom prst="rect">
            <a:avLst/>
          </a:prstGeom>
          <a:noFill/>
        </p:spPr>
      </p:pic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0" y="1485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6000768"/>
            <a:ext cx="2105025" cy="619125"/>
          </a:xfrm>
          <a:prstGeom prst="rect">
            <a:avLst/>
          </a:prstGeom>
          <a:noFill/>
        </p:spPr>
      </p:pic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  <p:bldP spid="18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428604"/>
            <a:ext cx="72866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  </a:t>
            </a:r>
            <a:r>
              <a:rPr lang="ru-RU" sz="3600" b="1" dirty="0" smtClean="0">
                <a:solidFill>
                  <a:srgbClr val="FF0000"/>
                </a:solidFill>
              </a:rPr>
              <a:t>         </a:t>
            </a:r>
            <a:r>
              <a:rPr lang="ru-RU" sz="3600" b="1" u="sng" dirty="0" smtClean="0">
                <a:solidFill>
                  <a:srgbClr val="FF0000"/>
                </a:solidFill>
              </a:rPr>
              <a:t>Закон  Шарля:</a:t>
            </a:r>
          </a:p>
          <a:p>
            <a:endParaRPr lang="ru-RU" sz="3600" b="1" dirty="0" smtClean="0">
              <a:solidFill>
                <a:srgbClr val="FF0000"/>
              </a:solidFill>
            </a:endParaRPr>
          </a:p>
          <a:p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1428736"/>
            <a:ext cx="87154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sz="4400" b="1" dirty="0" smtClean="0">
                <a:solidFill>
                  <a:srgbClr val="FF0000"/>
                </a:solidFill>
              </a:rPr>
              <a:t>Если  газ  переходит  из  одного  состояния  в  другое  при  постоянной  массе  и  объеме , то  изменения давления  и  температуры  происходят прямо</a:t>
            </a:r>
          </a:p>
          <a:p>
            <a:r>
              <a:rPr lang="ru-RU" sz="4400" b="1" dirty="0" smtClean="0">
                <a:solidFill>
                  <a:srgbClr val="FF0000"/>
                </a:solidFill>
              </a:rPr>
              <a:t>пропорционально друг другу. 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Картинка 3 из 1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428604"/>
            <a:ext cx="3349620" cy="4620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14546" y="51435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Жак-Александр-Сезар</a:t>
            </a:r>
            <a:r>
              <a:rPr lang="ru-RU" b="1" dirty="0" smtClean="0">
                <a:solidFill>
                  <a:srgbClr val="FF0000"/>
                </a:solidFill>
              </a:rPr>
              <a:t> Шарль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(1746-1823 гг.)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142852"/>
            <a:ext cx="842968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Решите задачу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Каково давление азота, если средняя квадратичная скорость его молекул 500 м/с, а его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плотность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1,36 кг/м</a:t>
            </a:r>
            <a:r>
              <a:rPr kumimoji="0" lang="ru-RU" sz="32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3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 ?      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</p:txBody>
      </p:sp>
      <p:pic>
        <p:nvPicPr>
          <p:cNvPr id="1026" name="Picture 2" descr="Подсказка">
            <a:hlinkClick r:id="rId2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98088" y="-46038"/>
            <a:ext cx="828675" cy="190501"/>
          </a:xfrm>
          <a:prstGeom prst="rect">
            <a:avLst/>
          </a:prstGeom>
          <a:noFill/>
        </p:spPr>
      </p:pic>
      <p:pic>
        <p:nvPicPr>
          <p:cNvPr id="1027" name="Picture 3" descr="Решение">
            <a:hlinkClick r:id="rId3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331450" y="-46038"/>
            <a:ext cx="666750" cy="190501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28" y="3143248"/>
            <a:ext cx="5500726" cy="286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724400" y="2667000"/>
            <a:ext cx="4000500" cy="2438400"/>
            <a:chOff x="2976" y="1680"/>
            <a:chExt cx="2520" cy="1536"/>
          </a:xfrm>
        </p:grpSpPr>
        <p:grpSp>
          <p:nvGrpSpPr>
            <p:cNvPr id="11309" name="Group 9"/>
            <p:cNvGrpSpPr>
              <a:grpSpLocks/>
            </p:cNvGrpSpPr>
            <p:nvPr/>
          </p:nvGrpSpPr>
          <p:grpSpPr bwMode="auto">
            <a:xfrm>
              <a:off x="3456" y="1776"/>
              <a:ext cx="1776" cy="1440"/>
              <a:chOff x="3456" y="1776"/>
              <a:chExt cx="1776" cy="1440"/>
            </a:xfrm>
          </p:grpSpPr>
          <p:sp>
            <p:nvSpPr>
              <p:cNvPr id="11313" name="Line 10"/>
              <p:cNvSpPr>
                <a:spLocks noChangeShapeType="1"/>
              </p:cNvSpPr>
              <p:nvPr/>
            </p:nvSpPr>
            <p:spPr bwMode="auto">
              <a:xfrm flipV="1">
                <a:off x="3552" y="1776"/>
                <a:ext cx="0" cy="14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14" name="Line 11"/>
              <p:cNvSpPr>
                <a:spLocks noChangeShapeType="1"/>
              </p:cNvSpPr>
              <p:nvPr/>
            </p:nvSpPr>
            <p:spPr bwMode="auto">
              <a:xfrm>
                <a:off x="3456" y="3120"/>
                <a:ext cx="177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310" name="Text Box 12"/>
            <p:cNvSpPr txBox="1">
              <a:spLocks noChangeArrowheads="1"/>
            </p:cNvSpPr>
            <p:nvPr/>
          </p:nvSpPr>
          <p:spPr bwMode="auto">
            <a:xfrm>
              <a:off x="2976" y="1680"/>
              <a:ext cx="64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/>
                <a:t>P</a:t>
              </a:r>
              <a:r>
                <a:rPr lang="ru-RU" sz="2400" b="1"/>
                <a:t>, Па</a:t>
              </a:r>
              <a:r>
                <a:rPr lang="ru-RU" sz="2400"/>
                <a:t> </a:t>
              </a:r>
            </a:p>
          </p:txBody>
        </p:sp>
        <p:sp>
          <p:nvSpPr>
            <p:cNvPr id="11311" name="Text Box 13"/>
            <p:cNvSpPr txBox="1">
              <a:spLocks noChangeArrowheads="1"/>
            </p:cNvSpPr>
            <p:nvPr/>
          </p:nvSpPr>
          <p:spPr bwMode="auto">
            <a:xfrm>
              <a:off x="3350" y="288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/>
                <a:t>0</a:t>
              </a:r>
            </a:p>
          </p:txBody>
        </p:sp>
        <p:sp>
          <p:nvSpPr>
            <p:cNvPr id="11312" name="Text Box 14"/>
            <p:cNvSpPr txBox="1">
              <a:spLocks noChangeArrowheads="1"/>
            </p:cNvSpPr>
            <p:nvPr/>
          </p:nvSpPr>
          <p:spPr bwMode="auto">
            <a:xfrm>
              <a:off x="5040" y="2809"/>
              <a:ext cx="4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/>
                <a:t>Т</a:t>
              </a:r>
              <a:r>
                <a:rPr lang="en-US" sz="2400" b="1"/>
                <a:t>, </a:t>
              </a:r>
              <a:r>
                <a:rPr lang="ru-RU" sz="2400" b="1"/>
                <a:t>К</a:t>
              </a:r>
              <a:endParaRPr lang="en-US" sz="2400" b="1">
                <a:cs typeface="Arial" charset="0"/>
              </a:endParaRPr>
            </a:p>
          </p:txBody>
        </p:sp>
      </p:grpSp>
      <p:sp>
        <p:nvSpPr>
          <p:cNvPr id="145423" name="Line 15"/>
          <p:cNvSpPr>
            <a:spLocks noChangeShapeType="1"/>
          </p:cNvSpPr>
          <p:nvPr/>
        </p:nvSpPr>
        <p:spPr bwMode="auto">
          <a:xfrm flipH="1">
            <a:off x="7010400" y="3200400"/>
            <a:ext cx="838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5424" name="Text Box 16"/>
          <p:cNvSpPr txBox="1">
            <a:spLocks noChangeArrowheads="1"/>
          </p:cNvSpPr>
          <p:nvPr/>
        </p:nvSpPr>
        <p:spPr bwMode="auto">
          <a:xfrm>
            <a:off x="7620000" y="2819400"/>
            <a:ext cx="1114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Изохоры</a:t>
            </a:r>
          </a:p>
        </p:txBody>
      </p:sp>
      <p:sp>
        <p:nvSpPr>
          <p:cNvPr id="145425" name="Text Box 17"/>
          <p:cNvSpPr txBox="1">
            <a:spLocks noChangeArrowheads="1"/>
          </p:cNvSpPr>
          <p:nvPr/>
        </p:nvSpPr>
        <p:spPr bwMode="auto">
          <a:xfrm>
            <a:off x="6437313" y="2971800"/>
            <a:ext cx="514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V</a:t>
            </a:r>
            <a:r>
              <a:rPr lang="ru-RU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45426" name="Text Box 18"/>
          <p:cNvSpPr txBox="1">
            <a:spLocks noChangeArrowheads="1"/>
          </p:cNvSpPr>
          <p:nvPr/>
        </p:nvSpPr>
        <p:spPr bwMode="auto">
          <a:xfrm>
            <a:off x="7239000" y="3733800"/>
            <a:ext cx="514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V</a:t>
            </a:r>
            <a:r>
              <a:rPr lang="ru-RU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5427" name="Line 19"/>
          <p:cNvSpPr>
            <a:spLocks noChangeShapeType="1"/>
          </p:cNvSpPr>
          <p:nvPr/>
        </p:nvSpPr>
        <p:spPr bwMode="auto">
          <a:xfrm flipH="1">
            <a:off x="7467600" y="3200400"/>
            <a:ext cx="685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5428" name="Text Box 20"/>
          <p:cNvSpPr txBox="1">
            <a:spLocks noChangeArrowheads="1"/>
          </p:cNvSpPr>
          <p:nvPr/>
        </p:nvSpPr>
        <p:spPr bwMode="auto">
          <a:xfrm>
            <a:off x="7848600" y="3657600"/>
            <a:ext cx="1149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V</a:t>
            </a:r>
            <a:r>
              <a:rPr lang="ru-RU" b="1">
                <a:solidFill>
                  <a:srgbClr val="FF0000"/>
                </a:solidFill>
              </a:rPr>
              <a:t>2 </a:t>
            </a:r>
            <a:r>
              <a:rPr lang="en-US" sz="2400" b="1">
                <a:solidFill>
                  <a:srgbClr val="FF0000"/>
                </a:solidFill>
                <a:cs typeface="Arial" charset="0"/>
              </a:rPr>
              <a:t>&lt;</a:t>
            </a:r>
            <a:r>
              <a:rPr lang="ru-RU" b="1">
                <a:solidFill>
                  <a:srgbClr val="FF0000"/>
                </a:solidFill>
              </a:rPr>
              <a:t> </a:t>
            </a:r>
            <a:r>
              <a:rPr lang="en-US" sz="2400" b="1">
                <a:solidFill>
                  <a:srgbClr val="FF0000"/>
                </a:solidFill>
              </a:rPr>
              <a:t>V</a:t>
            </a:r>
            <a:r>
              <a:rPr lang="ru-RU" b="1">
                <a:solidFill>
                  <a:srgbClr val="FF0000"/>
                </a:solidFill>
              </a:rPr>
              <a:t>1</a:t>
            </a:r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4133850" y="4953000"/>
            <a:ext cx="2613025" cy="1676400"/>
            <a:chOff x="2604" y="3120"/>
            <a:chExt cx="1646" cy="1056"/>
          </a:xfrm>
        </p:grpSpPr>
        <p:grpSp>
          <p:nvGrpSpPr>
            <p:cNvPr id="11303" name="Group 22"/>
            <p:cNvGrpSpPr>
              <a:grpSpLocks/>
            </p:cNvGrpSpPr>
            <p:nvPr/>
          </p:nvGrpSpPr>
          <p:grpSpPr bwMode="auto">
            <a:xfrm>
              <a:off x="2928" y="3264"/>
              <a:ext cx="1200" cy="912"/>
              <a:chOff x="2928" y="3264"/>
              <a:chExt cx="1200" cy="912"/>
            </a:xfrm>
          </p:grpSpPr>
          <p:sp>
            <p:nvSpPr>
              <p:cNvPr id="11307" name="Line 23"/>
              <p:cNvSpPr>
                <a:spLocks noChangeShapeType="1"/>
              </p:cNvSpPr>
              <p:nvPr/>
            </p:nvSpPr>
            <p:spPr bwMode="auto">
              <a:xfrm flipV="1">
                <a:off x="3072" y="3264"/>
                <a:ext cx="0" cy="91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08" name="Line 24"/>
              <p:cNvSpPr>
                <a:spLocks noChangeShapeType="1"/>
              </p:cNvSpPr>
              <p:nvPr/>
            </p:nvSpPr>
            <p:spPr bwMode="auto">
              <a:xfrm>
                <a:off x="2928" y="4128"/>
                <a:ext cx="12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304" name="Text Box 25"/>
            <p:cNvSpPr txBox="1">
              <a:spLocks noChangeArrowheads="1"/>
            </p:cNvSpPr>
            <p:nvPr/>
          </p:nvSpPr>
          <p:spPr bwMode="auto">
            <a:xfrm>
              <a:off x="2880" y="393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0</a:t>
              </a:r>
            </a:p>
          </p:txBody>
        </p:sp>
        <p:sp>
          <p:nvSpPr>
            <p:cNvPr id="11305" name="Text Box 26"/>
            <p:cNvSpPr txBox="1">
              <a:spLocks noChangeArrowheads="1"/>
            </p:cNvSpPr>
            <p:nvPr/>
          </p:nvSpPr>
          <p:spPr bwMode="auto">
            <a:xfrm>
              <a:off x="2604" y="3120"/>
              <a:ext cx="48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/>
                <a:t> </a:t>
              </a:r>
              <a:r>
                <a:rPr lang="en-US" b="1"/>
                <a:t>V</a:t>
              </a:r>
              <a:r>
                <a:rPr lang="ru-RU" b="1"/>
                <a:t>, м</a:t>
              </a:r>
              <a:r>
                <a:rPr lang="en-US" b="1">
                  <a:cs typeface="Arial" charset="0"/>
                </a:rPr>
                <a:t>³</a:t>
              </a:r>
            </a:p>
          </p:txBody>
        </p:sp>
        <p:sp>
          <p:nvSpPr>
            <p:cNvPr id="11306" name="Text Box 27"/>
            <p:cNvSpPr txBox="1">
              <a:spLocks noChangeArrowheads="1"/>
            </p:cNvSpPr>
            <p:nvPr/>
          </p:nvSpPr>
          <p:spPr bwMode="auto">
            <a:xfrm>
              <a:off x="3878" y="3911"/>
              <a:ext cx="3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/>
                <a:t>Т, К</a:t>
              </a:r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6400800" y="4953000"/>
            <a:ext cx="2732088" cy="1676400"/>
            <a:chOff x="2604" y="3120"/>
            <a:chExt cx="1721" cy="1056"/>
          </a:xfrm>
        </p:grpSpPr>
        <p:grpSp>
          <p:nvGrpSpPr>
            <p:cNvPr id="11297" name="Group 29"/>
            <p:cNvGrpSpPr>
              <a:grpSpLocks/>
            </p:cNvGrpSpPr>
            <p:nvPr/>
          </p:nvGrpSpPr>
          <p:grpSpPr bwMode="auto">
            <a:xfrm>
              <a:off x="2928" y="3264"/>
              <a:ext cx="1200" cy="912"/>
              <a:chOff x="2928" y="3264"/>
              <a:chExt cx="1200" cy="912"/>
            </a:xfrm>
          </p:grpSpPr>
          <p:sp>
            <p:nvSpPr>
              <p:cNvPr id="11301" name="Line 30"/>
              <p:cNvSpPr>
                <a:spLocks noChangeShapeType="1"/>
              </p:cNvSpPr>
              <p:nvPr/>
            </p:nvSpPr>
            <p:spPr bwMode="auto">
              <a:xfrm flipV="1">
                <a:off x="3072" y="3264"/>
                <a:ext cx="0" cy="91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02" name="Line 31"/>
              <p:cNvSpPr>
                <a:spLocks noChangeShapeType="1"/>
              </p:cNvSpPr>
              <p:nvPr/>
            </p:nvSpPr>
            <p:spPr bwMode="auto">
              <a:xfrm>
                <a:off x="2928" y="4128"/>
                <a:ext cx="12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298" name="Text Box 32"/>
            <p:cNvSpPr txBox="1">
              <a:spLocks noChangeArrowheads="1"/>
            </p:cNvSpPr>
            <p:nvPr/>
          </p:nvSpPr>
          <p:spPr bwMode="auto">
            <a:xfrm>
              <a:off x="2880" y="393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0</a:t>
              </a:r>
            </a:p>
          </p:txBody>
        </p:sp>
        <p:sp>
          <p:nvSpPr>
            <p:cNvPr id="11299" name="Text Box 33"/>
            <p:cNvSpPr txBox="1">
              <a:spLocks noChangeArrowheads="1"/>
            </p:cNvSpPr>
            <p:nvPr/>
          </p:nvSpPr>
          <p:spPr bwMode="auto">
            <a:xfrm>
              <a:off x="2604" y="3120"/>
              <a:ext cx="4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/>
                <a:t>р, Па</a:t>
              </a:r>
              <a:endParaRPr lang="en-US" b="1">
                <a:cs typeface="Arial" charset="0"/>
              </a:endParaRPr>
            </a:p>
          </p:txBody>
        </p:sp>
        <p:sp>
          <p:nvSpPr>
            <p:cNvPr id="11300" name="Text Box 34"/>
            <p:cNvSpPr txBox="1">
              <a:spLocks noChangeArrowheads="1"/>
            </p:cNvSpPr>
            <p:nvPr/>
          </p:nvSpPr>
          <p:spPr bwMode="auto">
            <a:xfrm>
              <a:off x="3878" y="3911"/>
              <a:ext cx="44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V</a:t>
              </a:r>
              <a:r>
                <a:rPr lang="ru-RU" b="1"/>
                <a:t>, м</a:t>
              </a:r>
              <a:r>
                <a:rPr lang="en-US" b="1">
                  <a:cs typeface="Arial" charset="0"/>
                </a:rPr>
                <a:t>³</a:t>
              </a:r>
            </a:p>
          </p:txBody>
        </p:sp>
      </p:grpSp>
      <p:sp>
        <p:nvSpPr>
          <p:cNvPr id="145444" name="Line 36"/>
          <p:cNvSpPr>
            <a:spLocks noChangeShapeType="1"/>
          </p:cNvSpPr>
          <p:nvPr/>
        </p:nvSpPr>
        <p:spPr bwMode="auto">
          <a:xfrm flipV="1">
            <a:off x="5638800" y="3124200"/>
            <a:ext cx="1447800" cy="18288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5445" name="Line 37"/>
          <p:cNvSpPr>
            <a:spLocks noChangeShapeType="1"/>
          </p:cNvSpPr>
          <p:nvPr/>
        </p:nvSpPr>
        <p:spPr bwMode="auto">
          <a:xfrm flipV="1">
            <a:off x="5943600" y="3124200"/>
            <a:ext cx="1143000" cy="1447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5446" name="Line 38"/>
          <p:cNvSpPr>
            <a:spLocks noChangeShapeType="1"/>
          </p:cNvSpPr>
          <p:nvPr/>
        </p:nvSpPr>
        <p:spPr bwMode="auto">
          <a:xfrm flipV="1">
            <a:off x="5638800" y="4572000"/>
            <a:ext cx="457200" cy="3810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5447" name="Line 39"/>
          <p:cNvSpPr>
            <a:spLocks noChangeShapeType="1"/>
          </p:cNvSpPr>
          <p:nvPr/>
        </p:nvSpPr>
        <p:spPr bwMode="auto">
          <a:xfrm flipV="1">
            <a:off x="6096000" y="3505200"/>
            <a:ext cx="1371600" cy="1066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4876800" y="5867400"/>
            <a:ext cx="1600200" cy="0"/>
            <a:chOff x="3072" y="3696"/>
            <a:chExt cx="1008" cy="0"/>
          </a:xfrm>
        </p:grpSpPr>
        <p:sp>
          <p:nvSpPr>
            <p:cNvPr id="11295" name="Line 41"/>
            <p:cNvSpPr>
              <a:spLocks noChangeShapeType="1"/>
            </p:cNvSpPr>
            <p:nvPr/>
          </p:nvSpPr>
          <p:spPr bwMode="auto">
            <a:xfrm>
              <a:off x="3072" y="3696"/>
              <a:ext cx="24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6" name="Line 42"/>
            <p:cNvSpPr>
              <a:spLocks noChangeShapeType="1"/>
            </p:cNvSpPr>
            <p:nvPr/>
          </p:nvSpPr>
          <p:spPr bwMode="auto">
            <a:xfrm>
              <a:off x="3312" y="3696"/>
              <a:ext cx="76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" name="Group 49"/>
          <p:cNvGrpSpPr>
            <a:grpSpLocks/>
          </p:cNvGrpSpPr>
          <p:nvPr/>
        </p:nvGrpSpPr>
        <p:grpSpPr bwMode="auto">
          <a:xfrm>
            <a:off x="8077200" y="5181600"/>
            <a:ext cx="0" cy="1371600"/>
            <a:chOff x="3600" y="3264"/>
            <a:chExt cx="0" cy="864"/>
          </a:xfrm>
        </p:grpSpPr>
        <p:sp>
          <p:nvSpPr>
            <p:cNvPr id="11293" name="Line 50"/>
            <p:cNvSpPr>
              <a:spLocks noChangeShapeType="1"/>
            </p:cNvSpPr>
            <p:nvPr/>
          </p:nvSpPr>
          <p:spPr bwMode="auto">
            <a:xfrm flipV="1">
              <a:off x="3600" y="3936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4" name="Line 51"/>
            <p:cNvSpPr>
              <a:spLocks noChangeShapeType="1"/>
            </p:cNvSpPr>
            <p:nvPr/>
          </p:nvSpPr>
          <p:spPr bwMode="auto">
            <a:xfrm flipV="1">
              <a:off x="3600" y="3264"/>
              <a:ext cx="0" cy="6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51" name="Picture 15" descr="молекулы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357430"/>
            <a:ext cx="2743200" cy="290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16" descr="спиртовка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5180013"/>
            <a:ext cx="1917721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TextBox 52"/>
          <p:cNvSpPr txBox="1"/>
          <p:nvPr/>
        </p:nvSpPr>
        <p:spPr>
          <a:xfrm>
            <a:off x="214282" y="285728"/>
            <a:ext cx="8786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ru-RU" sz="3200" b="1" dirty="0" smtClean="0">
                <a:solidFill>
                  <a:srgbClr val="FF0000"/>
                </a:solidFill>
              </a:rPr>
              <a:t>График  изохорного  процесса  изохора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5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5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5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5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5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5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5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45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45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45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23" grpId="0" animBg="1"/>
      <p:bldP spid="145424" grpId="0"/>
      <p:bldP spid="145425" grpId="0"/>
      <p:bldP spid="145426" grpId="0"/>
      <p:bldP spid="145427" grpId="0" animBg="1"/>
      <p:bldP spid="145428" grpId="0"/>
      <p:bldP spid="145444" grpId="0" animBg="1"/>
      <p:bldP spid="145445" grpId="0" animBg="1"/>
      <p:bldP spid="145446" grpId="0" animBg="1"/>
      <p:bldP spid="1454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4" name="Picture 15" descr="молекулы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362200"/>
            <a:ext cx="2743200" cy="290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5" name="Picture 16" descr="спиртовка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6888" y="5180013"/>
            <a:ext cx="1722437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6" name="AutoShape 20"/>
          <p:cNvSpPr>
            <a:spLocks noChangeArrowheads="1"/>
          </p:cNvSpPr>
          <p:nvPr/>
        </p:nvSpPr>
        <p:spPr bwMode="auto">
          <a:xfrm rot="5400000">
            <a:off x="1371600" y="3581400"/>
            <a:ext cx="152400" cy="4572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7" name="AutoShape 21"/>
          <p:cNvSpPr>
            <a:spLocks noChangeArrowheads="1"/>
          </p:cNvSpPr>
          <p:nvPr/>
        </p:nvSpPr>
        <p:spPr bwMode="auto">
          <a:xfrm rot="16200000" flipH="1">
            <a:off x="3619500" y="3543300"/>
            <a:ext cx="152400" cy="5334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714876" y="4643446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14810" y="250030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Если </a:t>
            </a:r>
            <a:r>
              <a:rPr lang="en-US" sz="3600" b="1" dirty="0" smtClean="0">
                <a:solidFill>
                  <a:srgbClr val="FF0000"/>
                </a:solidFill>
              </a:rPr>
              <a:t>V</a:t>
            </a:r>
            <a:r>
              <a:rPr lang="ru-RU" sz="3600" b="1" dirty="0" smtClean="0">
                <a:solidFill>
                  <a:srgbClr val="FF0000"/>
                </a:solidFill>
              </a:rPr>
              <a:t> = </a:t>
            </a:r>
            <a:r>
              <a:rPr lang="en-US" sz="3600" b="1" dirty="0" smtClean="0">
                <a:solidFill>
                  <a:srgbClr val="FF0000"/>
                </a:solidFill>
              </a:rPr>
              <a:t>const</a:t>
            </a:r>
            <a:r>
              <a:rPr lang="ru-RU" sz="3600" b="1" dirty="0" smtClean="0">
                <a:solidFill>
                  <a:srgbClr val="FF0000"/>
                </a:solidFill>
              </a:rPr>
              <a:t>, то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при Т</a:t>
            </a:r>
            <a:r>
              <a:rPr lang="en-US" sz="3600" b="1" dirty="0" smtClean="0">
                <a:solidFill>
                  <a:srgbClr val="FF0000"/>
                </a:solidFill>
                <a:cs typeface="Arial" charset="0"/>
              </a:rPr>
              <a:t>↓ p</a:t>
            </a:r>
            <a:r>
              <a:rPr lang="en-US" sz="3600" b="1" dirty="0" smtClean="0">
                <a:solidFill>
                  <a:srgbClr val="FF0000"/>
                </a:solidFill>
              </a:rPr>
              <a:t>↓</a:t>
            </a:r>
            <a:r>
              <a:rPr lang="ru-RU" sz="3600" b="1" dirty="0" smtClean="0">
                <a:solidFill>
                  <a:srgbClr val="FF0000"/>
                </a:solidFill>
                <a:cs typeface="Arial" charset="0"/>
              </a:rPr>
              <a:t>,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cs typeface="Arial" charset="0"/>
              </a:rPr>
              <a:t>и наоборот </a:t>
            </a:r>
            <a:r>
              <a:rPr lang="en-US" sz="3600" b="1" dirty="0" smtClean="0">
                <a:solidFill>
                  <a:srgbClr val="FF0000"/>
                </a:solidFill>
              </a:rPr>
              <a:t>T↑ p↑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214290"/>
            <a:ext cx="857256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ru-RU" dirty="0" smtClean="0"/>
              <a:t>                                  </a:t>
            </a:r>
            <a:r>
              <a:rPr lang="ru-RU" sz="4800" b="1" dirty="0" smtClean="0">
                <a:solidFill>
                  <a:srgbClr val="FF0000"/>
                </a:solidFill>
              </a:rPr>
              <a:t>Анимация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« Изохорное   охлаждение  и  нагревание газа»</a:t>
            </a:r>
          </a:p>
          <a:p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2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2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6" grpId="0" animBg="1"/>
      <p:bldP spid="10257" grpId="0" animBg="1"/>
      <p:bldP spid="8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Любопытно, что…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…</a:t>
            </a:r>
            <a:r>
              <a:rPr lang="ru-RU" b="1" dirty="0">
                <a:solidFill>
                  <a:srgbClr val="FF0000"/>
                </a:solidFill>
              </a:rPr>
              <a:t>Шарль прославился в свое время тем, что первым поднял в воздух в 1783 году воздушный шар, наполненный водородом, новым газом, открытым </a:t>
            </a:r>
            <a:r>
              <a:rPr lang="ru-RU" b="1" dirty="0" err="1">
                <a:solidFill>
                  <a:srgbClr val="FF0000"/>
                </a:solidFill>
              </a:rPr>
              <a:t>Кавендишом</a:t>
            </a:r>
            <a:r>
              <a:rPr lang="ru-RU" b="1" dirty="0">
                <a:solidFill>
                  <a:srgbClr val="FF0000"/>
                </a:solidFill>
              </a:rPr>
              <a:t> семью годами ранее,- а не горячим воздухом, примененным братьями </a:t>
            </a:r>
            <a:r>
              <a:rPr lang="ru-RU" b="1" dirty="0" err="1">
                <a:solidFill>
                  <a:srgbClr val="FF0000"/>
                </a:solidFill>
              </a:rPr>
              <a:t>Монгольфе</a:t>
            </a:r>
            <a:r>
              <a:rPr lang="ru-RU" b="1" dirty="0">
                <a:solidFill>
                  <a:srgbClr val="FF0000"/>
                </a:solidFill>
              </a:rPr>
              <a:t> за десять лет до этого.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2000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/>
      <p:bldP spid="12493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857232"/>
            <a:ext cx="75009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i="1" u="sng" dirty="0" smtClean="0">
                <a:solidFill>
                  <a:srgbClr val="0000FF"/>
                </a:solidFill>
              </a:rPr>
              <a:t>Применение  новых  знаний</a:t>
            </a:r>
            <a:endParaRPr lang="ru-RU" sz="8000" b="1" i="1" u="sng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split orient="vert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85728"/>
            <a:ext cx="84296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1</a:t>
            </a:r>
            <a:r>
              <a:rPr lang="ru-RU" b="1" dirty="0" smtClean="0">
                <a:solidFill>
                  <a:srgbClr val="0000FF"/>
                </a:solidFill>
              </a:rPr>
              <a:t>.Какие  уравнения  называются  уравнениями  состояния  идеального</a:t>
            </a:r>
          </a:p>
          <a:p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ru-RU" b="1" dirty="0" smtClean="0">
                <a:solidFill>
                  <a:srgbClr val="0000FF"/>
                </a:solidFill>
              </a:rPr>
              <a:t>     газа?</a:t>
            </a:r>
          </a:p>
          <a:p>
            <a:endParaRPr lang="ru-RU" b="1" dirty="0" smtClean="0">
              <a:solidFill>
                <a:srgbClr val="0000FF"/>
              </a:solidFill>
            </a:endParaRPr>
          </a:p>
          <a:p>
            <a:r>
              <a:rPr lang="ru-RU" b="1" dirty="0" smtClean="0">
                <a:solidFill>
                  <a:srgbClr val="0000FF"/>
                </a:solidFill>
              </a:rPr>
              <a:t>2.Назовите  уравнения  состояния  идеального  газа.</a:t>
            </a:r>
          </a:p>
          <a:p>
            <a:endParaRPr lang="ru-RU" b="1" dirty="0" smtClean="0">
              <a:solidFill>
                <a:srgbClr val="0000FF"/>
              </a:solidFill>
            </a:endParaRPr>
          </a:p>
          <a:p>
            <a:endParaRPr lang="ru-RU" b="1" dirty="0" smtClean="0">
              <a:solidFill>
                <a:srgbClr val="0000FF"/>
              </a:solidFill>
            </a:endParaRPr>
          </a:p>
          <a:p>
            <a:r>
              <a:rPr lang="ru-RU" b="1" dirty="0" smtClean="0">
                <a:solidFill>
                  <a:srgbClr val="0000FF"/>
                </a:solidFill>
              </a:rPr>
              <a:t>3.Какие  процессы  в  газах  называются  </a:t>
            </a:r>
            <a:r>
              <a:rPr lang="ru-RU" b="1" dirty="0" err="1" smtClean="0">
                <a:solidFill>
                  <a:srgbClr val="0000FF"/>
                </a:solidFill>
              </a:rPr>
              <a:t>изопроцессами</a:t>
            </a:r>
            <a:r>
              <a:rPr lang="ru-RU" b="1" dirty="0" smtClean="0">
                <a:solidFill>
                  <a:srgbClr val="0000FF"/>
                </a:solidFill>
              </a:rPr>
              <a:t>? Их  виды.</a:t>
            </a:r>
          </a:p>
          <a:p>
            <a:endParaRPr lang="ru-RU" b="1" dirty="0" smtClean="0">
              <a:solidFill>
                <a:srgbClr val="0000FF"/>
              </a:solidFill>
            </a:endParaRPr>
          </a:p>
          <a:p>
            <a:endParaRPr lang="ru-RU" b="1" dirty="0" smtClean="0">
              <a:solidFill>
                <a:srgbClr val="0000FF"/>
              </a:solidFill>
            </a:endParaRPr>
          </a:p>
          <a:p>
            <a:endParaRPr lang="ru-RU" b="1" dirty="0" smtClean="0">
              <a:solidFill>
                <a:srgbClr val="0000FF"/>
              </a:solidFill>
            </a:endParaRPr>
          </a:p>
          <a:p>
            <a:r>
              <a:rPr lang="ru-RU" b="1" dirty="0" smtClean="0">
                <a:solidFill>
                  <a:srgbClr val="0000FF"/>
                </a:solidFill>
              </a:rPr>
              <a:t>4.Для  какого  процесса  применяется  закон  Шарля? Написать</a:t>
            </a:r>
          </a:p>
          <a:p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ru-RU" b="1" dirty="0" smtClean="0">
                <a:solidFill>
                  <a:srgbClr val="0000FF"/>
                </a:solidFill>
              </a:rPr>
              <a:t>   уравнение  этого  процесса. Начертить  графики  этого  процесса.</a:t>
            </a:r>
          </a:p>
          <a:p>
            <a:endParaRPr lang="ru-RU" b="1" dirty="0" smtClean="0">
              <a:solidFill>
                <a:srgbClr val="0000FF"/>
              </a:solidFill>
            </a:endParaRPr>
          </a:p>
          <a:p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3714752"/>
            <a:ext cx="81439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5.Для  </a:t>
            </a:r>
            <a:r>
              <a:rPr lang="ru-RU" b="1" dirty="0" smtClean="0">
                <a:solidFill>
                  <a:srgbClr val="0000FF"/>
                </a:solidFill>
              </a:rPr>
              <a:t>какого  процесса  применяется  закон  </a:t>
            </a:r>
            <a:r>
              <a:rPr lang="ru-RU" b="1" dirty="0" smtClean="0">
                <a:solidFill>
                  <a:srgbClr val="0000FF"/>
                </a:solidFill>
              </a:rPr>
              <a:t>Гей - </a:t>
            </a:r>
            <a:r>
              <a:rPr lang="ru-RU" b="1" dirty="0" err="1" smtClean="0">
                <a:solidFill>
                  <a:srgbClr val="0000FF"/>
                </a:solidFill>
              </a:rPr>
              <a:t>Люссака</a:t>
            </a:r>
            <a:r>
              <a:rPr lang="ru-RU" b="1" dirty="0" smtClean="0">
                <a:solidFill>
                  <a:srgbClr val="0000FF"/>
                </a:solidFill>
              </a:rPr>
              <a:t>? </a:t>
            </a:r>
            <a:r>
              <a:rPr lang="ru-RU" b="1" dirty="0" smtClean="0">
                <a:solidFill>
                  <a:srgbClr val="0000FF"/>
                </a:solidFill>
              </a:rPr>
              <a:t>Написать</a:t>
            </a:r>
          </a:p>
          <a:p>
            <a:r>
              <a:rPr lang="ru-RU" b="1" dirty="0" smtClean="0">
                <a:solidFill>
                  <a:srgbClr val="0000FF"/>
                </a:solidFill>
              </a:rPr>
              <a:t>    уравнение  этого  процесса. Начертить  графики  этого  процесса</a:t>
            </a:r>
            <a:r>
              <a:rPr lang="ru-RU" b="1" dirty="0" smtClean="0">
                <a:solidFill>
                  <a:srgbClr val="0000FF"/>
                </a:solidFill>
              </a:rPr>
              <a:t>.</a:t>
            </a:r>
          </a:p>
          <a:p>
            <a:endParaRPr lang="ru-RU" b="1" dirty="0" smtClean="0">
              <a:solidFill>
                <a:srgbClr val="0000FF"/>
              </a:solidFill>
            </a:endParaRPr>
          </a:p>
          <a:p>
            <a:endParaRPr lang="ru-RU" b="1" dirty="0" smtClean="0">
              <a:solidFill>
                <a:srgbClr val="0000FF"/>
              </a:solidFill>
            </a:endParaRPr>
          </a:p>
          <a:p>
            <a:endParaRPr lang="ru-RU" b="1" dirty="0" smtClean="0">
              <a:solidFill>
                <a:srgbClr val="0000FF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5214950"/>
            <a:ext cx="8858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6.Для  </a:t>
            </a:r>
            <a:r>
              <a:rPr lang="ru-RU" b="1" dirty="0" smtClean="0">
                <a:solidFill>
                  <a:srgbClr val="0000FF"/>
                </a:solidFill>
              </a:rPr>
              <a:t>какого  процесса  применяется  закон  </a:t>
            </a:r>
            <a:r>
              <a:rPr lang="ru-RU" b="1" dirty="0" smtClean="0">
                <a:solidFill>
                  <a:srgbClr val="0000FF"/>
                </a:solidFill>
              </a:rPr>
              <a:t>Бойля - Мариотта? </a:t>
            </a:r>
            <a:r>
              <a:rPr lang="ru-RU" b="1" dirty="0" smtClean="0">
                <a:solidFill>
                  <a:srgbClr val="0000FF"/>
                </a:solidFill>
              </a:rPr>
              <a:t>Написать</a:t>
            </a:r>
          </a:p>
          <a:p>
            <a:r>
              <a:rPr lang="ru-RU" b="1" dirty="0" smtClean="0">
                <a:solidFill>
                  <a:srgbClr val="0000FF"/>
                </a:solidFill>
              </a:rPr>
              <a:t>    уравнение  этого  процесса. Начертить  графики  этого  процесса.</a:t>
            </a:r>
            <a:endParaRPr lang="ru-RU" b="1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split orient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924800" y="304800"/>
            <a:ext cx="842963" cy="838200"/>
          </a:xfrm>
          <a:prstGeom prst="actionButtonBlank">
            <a:avLst/>
          </a:prstGeom>
          <a:gradFill rotWithShape="1">
            <a:gsLst>
              <a:gs pos="0">
                <a:srgbClr val="FF9999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3" name="WordArt 6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153400" y="533400"/>
            <a:ext cx="381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444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1676400" y="609600"/>
            <a:ext cx="61722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2800" b="1" i="1">
                <a:solidFill>
                  <a:srgbClr val="FF0000"/>
                </a:solidFill>
                <a:latin typeface="Tahoma" pitchFamily="34" charset="0"/>
              </a:rPr>
              <a:t>Игра</a:t>
            </a:r>
            <a:r>
              <a:rPr kumimoji="0" lang="ru-RU" sz="280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kumimoji="0" lang="ru-RU" sz="3100">
                <a:solidFill>
                  <a:srgbClr val="0000FF"/>
                </a:solidFill>
                <a:latin typeface="Tahoma" pitchFamily="34" charset="0"/>
              </a:rPr>
              <a:t>«График, я тебя знаю!»</a:t>
            </a:r>
          </a:p>
        </p:txBody>
      </p:sp>
      <p:sp>
        <p:nvSpPr>
          <p:cNvPr id="15365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88200" y="6172200"/>
            <a:ext cx="1727200" cy="433388"/>
          </a:xfrm>
          <a:prstGeom prst="actionButtonBlank">
            <a:avLst/>
          </a:prstGeom>
          <a:solidFill>
            <a:schemeClr val="accent1"/>
          </a:solidFill>
          <a:ln w="222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Играть дальше</a:t>
            </a: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1676400" y="2895600"/>
            <a:ext cx="70866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3200" b="1">
                <a:solidFill>
                  <a:srgbClr val="000066"/>
                </a:solidFill>
              </a:rPr>
              <a:t>                      </a:t>
            </a:r>
            <a:r>
              <a:rPr kumimoji="0" lang="ru-RU" sz="2600" b="1" u="sng">
                <a:solidFill>
                  <a:srgbClr val="990099"/>
                </a:solidFill>
              </a:rPr>
              <a:t>Правильный ответ: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2400">
                <a:solidFill>
                  <a:srgbClr val="660066"/>
                </a:solidFill>
              </a:rPr>
              <a:t>Это график изохорного процесса: </a:t>
            </a:r>
            <a:r>
              <a:rPr kumimoji="0" lang="en-US" sz="2400" b="1">
                <a:solidFill>
                  <a:srgbClr val="660066"/>
                </a:solidFill>
              </a:rPr>
              <a:t>V</a:t>
            </a:r>
            <a:r>
              <a:rPr kumimoji="0" lang="ru-RU" sz="2400" b="1">
                <a:solidFill>
                  <a:srgbClr val="660066"/>
                </a:solidFill>
              </a:rPr>
              <a:t>=</a:t>
            </a:r>
            <a:r>
              <a:rPr kumimoji="0" lang="en-US" sz="2400" b="1">
                <a:solidFill>
                  <a:srgbClr val="660066"/>
                </a:solidFill>
              </a:rPr>
              <a:t>const</a:t>
            </a:r>
            <a:r>
              <a:rPr kumimoji="0" lang="ru-RU" sz="2400" b="1">
                <a:solidFill>
                  <a:srgbClr val="660066"/>
                </a:solidFill>
              </a:rPr>
              <a:t>.</a:t>
            </a:r>
            <a:endParaRPr kumimoji="0" lang="ru-RU" sz="2400">
              <a:solidFill>
                <a:srgbClr val="660066"/>
              </a:solidFill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2400">
                <a:solidFill>
                  <a:srgbClr val="660066"/>
                </a:solidFill>
              </a:rPr>
              <a:t>	Температура увеличивается, следовательно, это означает, что увеличивается и давление. Значит, этот  процесс можно назвать изохорным нагреванием. </a:t>
            </a:r>
          </a:p>
        </p:txBody>
      </p:sp>
      <p:sp>
        <p:nvSpPr>
          <p:cNvPr id="15367" name="Text Box 13"/>
          <p:cNvSpPr txBox="1">
            <a:spLocks noChangeArrowheads="1"/>
          </p:cNvSpPr>
          <p:nvPr/>
        </p:nvSpPr>
        <p:spPr bwMode="auto">
          <a:xfrm>
            <a:off x="1470025" y="5626100"/>
            <a:ext cx="354488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>
                <a:solidFill>
                  <a:srgbClr val="000000"/>
                </a:solidFill>
              </a:rPr>
              <a:t>Для проверки правильности ответа</a:t>
            </a:r>
          </a:p>
          <a:p>
            <a:pPr>
              <a:lnSpc>
                <a:spcPct val="80000"/>
              </a:lnSpc>
            </a:pPr>
            <a:r>
              <a:rPr lang="ru-RU" sz="1600">
                <a:solidFill>
                  <a:srgbClr val="000000"/>
                </a:solidFill>
              </a:rPr>
              <a:t>щёлкните левой клавишей мыши</a:t>
            </a:r>
          </a:p>
        </p:txBody>
      </p:sp>
      <p:pic>
        <p:nvPicPr>
          <p:cNvPr id="15368" name="Рисунок 7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0513" y="161925"/>
            <a:ext cx="890587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Rectangle 13"/>
          <p:cNvSpPr>
            <a:spLocks noChangeArrowheads="1"/>
          </p:cNvSpPr>
          <p:nvPr/>
        </p:nvSpPr>
        <p:spPr bwMode="auto">
          <a:xfrm>
            <a:off x="3098800" y="1547813"/>
            <a:ext cx="59182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2800" b="1">
                <a:solidFill>
                  <a:srgbClr val="000066"/>
                </a:solidFill>
              </a:rPr>
              <a:t>- </a:t>
            </a:r>
            <a:r>
              <a:rPr kumimoji="0" lang="ru-RU" b="1">
                <a:solidFill>
                  <a:srgbClr val="000066"/>
                </a:solidFill>
              </a:rPr>
              <a:t>График какого процесса изображен на рисунке?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b="1">
                <a:solidFill>
                  <a:srgbClr val="000066"/>
                </a:solidFill>
              </a:rPr>
              <a:t>- О чём он говорит?</a:t>
            </a:r>
          </a:p>
        </p:txBody>
      </p:sp>
      <p:grpSp>
        <p:nvGrpSpPr>
          <p:cNvPr id="2" name="Group 14"/>
          <p:cNvGrpSpPr>
            <a:grpSpLocks noChangeAspect="1"/>
          </p:cNvGrpSpPr>
          <p:nvPr/>
        </p:nvGrpSpPr>
        <p:grpSpPr bwMode="auto">
          <a:xfrm>
            <a:off x="3354388" y="2455863"/>
            <a:ext cx="3392487" cy="3203575"/>
            <a:chOff x="2279" y="3056"/>
            <a:chExt cx="5082" cy="4738"/>
          </a:xfrm>
        </p:grpSpPr>
        <p:sp>
          <p:nvSpPr>
            <p:cNvPr id="14" name="AutoShape 15"/>
            <p:cNvSpPr>
              <a:spLocks noChangeAspect="1" noChangeArrowheads="1"/>
            </p:cNvSpPr>
            <p:nvPr/>
          </p:nvSpPr>
          <p:spPr bwMode="auto">
            <a:xfrm>
              <a:off x="2279" y="3056"/>
              <a:ext cx="5082" cy="4738"/>
            </a:xfrm>
            <a:prstGeom prst="round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72" name="Line 16"/>
            <p:cNvSpPr>
              <a:spLocks noChangeShapeType="1"/>
            </p:cNvSpPr>
            <p:nvPr/>
          </p:nvSpPr>
          <p:spPr bwMode="auto">
            <a:xfrm>
              <a:off x="2703" y="7097"/>
              <a:ext cx="423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3" name="Line 17"/>
            <p:cNvSpPr>
              <a:spLocks noChangeShapeType="1"/>
            </p:cNvSpPr>
            <p:nvPr/>
          </p:nvSpPr>
          <p:spPr bwMode="auto">
            <a:xfrm flipV="1">
              <a:off x="2703" y="3335"/>
              <a:ext cx="0" cy="37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4" name="Text Box 18"/>
            <p:cNvSpPr txBox="1">
              <a:spLocks noChangeArrowheads="1"/>
            </p:cNvSpPr>
            <p:nvPr/>
          </p:nvSpPr>
          <p:spPr bwMode="auto">
            <a:xfrm>
              <a:off x="2334" y="3478"/>
              <a:ext cx="282" cy="4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>
                  <a:solidFill>
                    <a:srgbClr val="000000"/>
                  </a:solidFill>
                </a:rPr>
                <a:t>V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5375" name="Text Box 19"/>
            <p:cNvSpPr txBox="1">
              <a:spLocks noChangeArrowheads="1"/>
            </p:cNvSpPr>
            <p:nvPr/>
          </p:nvSpPr>
          <p:spPr bwMode="auto">
            <a:xfrm>
              <a:off x="6543" y="7253"/>
              <a:ext cx="425" cy="4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>
                  <a:solidFill>
                    <a:srgbClr val="000000"/>
                  </a:solidFill>
                </a:rPr>
                <a:t>T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5376" name="Line 20"/>
            <p:cNvSpPr>
              <a:spLocks noChangeShapeType="1"/>
            </p:cNvSpPr>
            <p:nvPr/>
          </p:nvSpPr>
          <p:spPr bwMode="auto">
            <a:xfrm>
              <a:off x="3550" y="5007"/>
              <a:ext cx="254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7" name="Text Box 21"/>
            <p:cNvSpPr txBox="1">
              <a:spLocks noChangeArrowheads="1"/>
            </p:cNvSpPr>
            <p:nvPr/>
          </p:nvSpPr>
          <p:spPr bwMode="auto">
            <a:xfrm>
              <a:off x="3408" y="4450"/>
              <a:ext cx="424" cy="4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>
                  <a:solidFill>
                    <a:srgbClr val="000000"/>
                  </a:solidFill>
                </a:rPr>
                <a:t>1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5378" name="Text Box 22"/>
            <p:cNvSpPr txBox="1">
              <a:spLocks noChangeArrowheads="1"/>
            </p:cNvSpPr>
            <p:nvPr/>
          </p:nvSpPr>
          <p:spPr bwMode="auto">
            <a:xfrm>
              <a:off x="5950" y="4450"/>
              <a:ext cx="425" cy="4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 b="1">
                  <a:solidFill>
                    <a:srgbClr val="000000"/>
                  </a:solidFill>
                </a:rPr>
                <a:t>2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5379" name="Line 23"/>
            <p:cNvSpPr>
              <a:spLocks noChangeShapeType="1"/>
            </p:cNvSpPr>
            <p:nvPr/>
          </p:nvSpPr>
          <p:spPr bwMode="auto">
            <a:xfrm>
              <a:off x="4679" y="5007"/>
              <a:ext cx="28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80" name="Text Box 24"/>
            <p:cNvSpPr txBox="1">
              <a:spLocks noChangeArrowheads="1"/>
            </p:cNvSpPr>
            <p:nvPr/>
          </p:nvSpPr>
          <p:spPr bwMode="auto">
            <a:xfrm>
              <a:off x="2461" y="7129"/>
              <a:ext cx="424" cy="4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600">
                  <a:solidFill>
                    <a:srgbClr val="000000"/>
                  </a:solidFill>
                </a:rPr>
                <a:t>0</a:t>
              </a:r>
              <a:endParaRPr lang="ru-RU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07407E-6 L -0.33021 -0.33495 " pathEditMode="relative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ChangeArrowheads="1"/>
          </p:cNvSpPr>
          <p:nvPr/>
        </p:nvSpPr>
        <p:spPr bwMode="auto">
          <a:xfrm>
            <a:off x="1676400" y="609600"/>
            <a:ext cx="61722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2800" b="1" i="1">
                <a:solidFill>
                  <a:srgbClr val="FF0000"/>
                </a:solidFill>
                <a:latin typeface="Tahoma" pitchFamily="34" charset="0"/>
              </a:rPr>
              <a:t>Игра</a:t>
            </a:r>
            <a:r>
              <a:rPr kumimoji="0" lang="ru-RU" sz="280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kumimoji="0" lang="ru-RU" sz="3100">
                <a:solidFill>
                  <a:srgbClr val="0000FF"/>
                </a:solidFill>
                <a:latin typeface="Tahoma" pitchFamily="34" charset="0"/>
              </a:rPr>
              <a:t>«График, я тебя знаю!»</a:t>
            </a:r>
          </a:p>
        </p:txBody>
      </p:sp>
      <p:sp>
        <p:nvSpPr>
          <p:cNvPr id="14339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75500" y="6172200"/>
            <a:ext cx="1739900" cy="433388"/>
          </a:xfrm>
          <a:prstGeom prst="actionButtonBlank">
            <a:avLst/>
          </a:prstGeom>
          <a:solidFill>
            <a:schemeClr val="accent1"/>
          </a:solidFill>
          <a:ln w="222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Играть дальше</a:t>
            </a:r>
          </a:p>
        </p:txBody>
      </p:sp>
      <p:sp>
        <p:nvSpPr>
          <p:cNvPr id="14340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924800" y="304800"/>
            <a:ext cx="842963" cy="838200"/>
          </a:xfrm>
          <a:prstGeom prst="actionButtonBlank">
            <a:avLst/>
          </a:prstGeom>
          <a:gradFill rotWithShape="1">
            <a:gsLst>
              <a:gs pos="0">
                <a:srgbClr val="FF9999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1" name="WordArt 9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153400" y="533400"/>
            <a:ext cx="304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444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14342" name="Rectangle 13"/>
          <p:cNvSpPr>
            <a:spLocks noChangeArrowheads="1"/>
          </p:cNvSpPr>
          <p:nvPr/>
        </p:nvSpPr>
        <p:spPr bwMode="auto">
          <a:xfrm>
            <a:off x="3225800" y="1600200"/>
            <a:ext cx="59182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2800" b="1">
                <a:solidFill>
                  <a:srgbClr val="000066"/>
                </a:solidFill>
              </a:rPr>
              <a:t>- </a:t>
            </a:r>
            <a:r>
              <a:rPr kumimoji="0" lang="ru-RU" b="1">
                <a:solidFill>
                  <a:srgbClr val="000066"/>
                </a:solidFill>
              </a:rPr>
              <a:t>График какого процесса изображен на рисунке?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b="1">
                <a:solidFill>
                  <a:srgbClr val="000066"/>
                </a:solidFill>
              </a:rPr>
              <a:t>- О чём он говорит?</a:t>
            </a: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1524000" y="2819400"/>
            <a:ext cx="73914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3200" b="1">
                <a:solidFill>
                  <a:srgbClr val="000066"/>
                </a:solidFill>
              </a:rPr>
              <a:t>                      </a:t>
            </a:r>
            <a:r>
              <a:rPr kumimoji="0" lang="ru-RU" sz="2600" b="1" u="sng">
                <a:solidFill>
                  <a:srgbClr val="990099"/>
                </a:solidFill>
              </a:rPr>
              <a:t>Правильный ответ: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2400">
                <a:solidFill>
                  <a:srgbClr val="660066"/>
                </a:solidFill>
              </a:rPr>
              <a:t> 	Это график изобарного процесса: </a:t>
            </a:r>
            <a:r>
              <a:rPr kumimoji="0" lang="ru-RU" sz="2400" b="1">
                <a:solidFill>
                  <a:srgbClr val="660066"/>
                </a:solidFill>
              </a:rPr>
              <a:t>р=</a:t>
            </a:r>
            <a:r>
              <a:rPr kumimoji="0" lang="en-US" sz="2400" b="1">
                <a:solidFill>
                  <a:srgbClr val="660066"/>
                </a:solidFill>
              </a:rPr>
              <a:t>const</a:t>
            </a:r>
            <a:r>
              <a:rPr kumimoji="0" lang="ru-RU" sz="2400" b="1">
                <a:solidFill>
                  <a:srgbClr val="660066"/>
                </a:solidFill>
              </a:rPr>
              <a:t>.</a:t>
            </a:r>
            <a:endParaRPr kumimoji="0" lang="ru-RU" sz="2400">
              <a:solidFill>
                <a:srgbClr val="660066"/>
              </a:solidFill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2400">
                <a:solidFill>
                  <a:srgbClr val="660066"/>
                </a:solidFill>
              </a:rPr>
              <a:t>	Объем увеличивается, следовательно, это означает, что увеличивается и температура. Значит, этот  процесс можно назвать изобарным расширением или изобарным нагреванием. </a:t>
            </a:r>
          </a:p>
        </p:txBody>
      </p:sp>
      <p:sp>
        <p:nvSpPr>
          <p:cNvPr id="14344" name="Text Box 16"/>
          <p:cNvSpPr txBox="1">
            <a:spLocks noChangeArrowheads="1"/>
          </p:cNvSpPr>
          <p:nvPr/>
        </p:nvSpPr>
        <p:spPr bwMode="auto">
          <a:xfrm>
            <a:off x="1520825" y="5664200"/>
            <a:ext cx="354488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>
                <a:solidFill>
                  <a:srgbClr val="000000"/>
                </a:solidFill>
              </a:rPr>
              <a:t>Для проверки правильности ответа</a:t>
            </a:r>
          </a:p>
          <a:p>
            <a:pPr>
              <a:lnSpc>
                <a:spcPct val="80000"/>
              </a:lnSpc>
            </a:pPr>
            <a:r>
              <a:rPr lang="ru-RU" sz="1600">
                <a:solidFill>
                  <a:srgbClr val="000000"/>
                </a:solidFill>
              </a:rPr>
              <a:t>щёлкните левой клавишей мыши</a:t>
            </a:r>
          </a:p>
        </p:txBody>
      </p:sp>
      <p:pic>
        <p:nvPicPr>
          <p:cNvPr id="14345" name="Рисунок 7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0513" y="161925"/>
            <a:ext cx="890587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4"/>
          <p:cNvGrpSpPr>
            <a:grpSpLocks noChangeAspect="1"/>
          </p:cNvGrpSpPr>
          <p:nvPr/>
        </p:nvGrpSpPr>
        <p:grpSpPr bwMode="auto">
          <a:xfrm>
            <a:off x="3354388" y="2455863"/>
            <a:ext cx="3392487" cy="3203575"/>
            <a:chOff x="2279" y="3056"/>
            <a:chExt cx="5082" cy="4738"/>
          </a:xfrm>
        </p:grpSpPr>
        <p:sp>
          <p:nvSpPr>
            <p:cNvPr id="14349" name="AutoShape 15"/>
            <p:cNvSpPr>
              <a:spLocks noChangeAspect="1" noChangeArrowheads="1"/>
            </p:cNvSpPr>
            <p:nvPr/>
          </p:nvSpPr>
          <p:spPr bwMode="auto">
            <a:xfrm>
              <a:off x="2279" y="3056"/>
              <a:ext cx="5082" cy="4738"/>
            </a:xfrm>
            <a:prstGeom prst="round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48" name="Line 16"/>
            <p:cNvSpPr>
              <a:spLocks noChangeShapeType="1"/>
            </p:cNvSpPr>
            <p:nvPr/>
          </p:nvSpPr>
          <p:spPr bwMode="auto">
            <a:xfrm>
              <a:off x="2703" y="7097"/>
              <a:ext cx="423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" name="Line 17"/>
            <p:cNvSpPr>
              <a:spLocks noChangeShapeType="1"/>
            </p:cNvSpPr>
            <p:nvPr/>
          </p:nvSpPr>
          <p:spPr bwMode="auto">
            <a:xfrm flipV="1">
              <a:off x="2703" y="3335"/>
              <a:ext cx="0" cy="37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0" name="Text Box 18"/>
            <p:cNvSpPr txBox="1">
              <a:spLocks noChangeArrowheads="1"/>
            </p:cNvSpPr>
            <p:nvPr/>
          </p:nvSpPr>
          <p:spPr bwMode="auto">
            <a:xfrm>
              <a:off x="2334" y="3478"/>
              <a:ext cx="282" cy="4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600">
                  <a:solidFill>
                    <a:srgbClr val="000000"/>
                  </a:solidFill>
                </a:rPr>
                <a:t>р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4351" name="Text Box 19"/>
            <p:cNvSpPr txBox="1">
              <a:spLocks noChangeArrowheads="1"/>
            </p:cNvSpPr>
            <p:nvPr/>
          </p:nvSpPr>
          <p:spPr bwMode="auto">
            <a:xfrm>
              <a:off x="6543" y="7253"/>
              <a:ext cx="425" cy="4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>
                  <a:solidFill>
                    <a:srgbClr val="000000"/>
                  </a:solidFill>
                </a:rPr>
                <a:t>V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4352" name="Line 20"/>
            <p:cNvSpPr>
              <a:spLocks noChangeShapeType="1"/>
            </p:cNvSpPr>
            <p:nvPr/>
          </p:nvSpPr>
          <p:spPr bwMode="auto">
            <a:xfrm>
              <a:off x="3550" y="5007"/>
              <a:ext cx="254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3" name="Text Box 21"/>
            <p:cNvSpPr txBox="1">
              <a:spLocks noChangeArrowheads="1"/>
            </p:cNvSpPr>
            <p:nvPr/>
          </p:nvSpPr>
          <p:spPr bwMode="auto">
            <a:xfrm>
              <a:off x="3408" y="4450"/>
              <a:ext cx="424" cy="4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>
                  <a:solidFill>
                    <a:srgbClr val="000000"/>
                  </a:solidFill>
                </a:rPr>
                <a:t>1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4354" name="Text Box 22"/>
            <p:cNvSpPr txBox="1">
              <a:spLocks noChangeArrowheads="1"/>
            </p:cNvSpPr>
            <p:nvPr/>
          </p:nvSpPr>
          <p:spPr bwMode="auto">
            <a:xfrm>
              <a:off x="5950" y="4450"/>
              <a:ext cx="425" cy="4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 b="1">
                  <a:solidFill>
                    <a:srgbClr val="000000"/>
                  </a:solidFill>
                </a:rPr>
                <a:t>2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4355" name="Line 23"/>
            <p:cNvSpPr>
              <a:spLocks noChangeShapeType="1"/>
            </p:cNvSpPr>
            <p:nvPr/>
          </p:nvSpPr>
          <p:spPr bwMode="auto">
            <a:xfrm>
              <a:off x="4679" y="5007"/>
              <a:ext cx="28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6" name="Text Box 24"/>
            <p:cNvSpPr txBox="1">
              <a:spLocks noChangeArrowheads="1"/>
            </p:cNvSpPr>
            <p:nvPr/>
          </p:nvSpPr>
          <p:spPr bwMode="auto">
            <a:xfrm>
              <a:off x="2461" y="7129"/>
              <a:ext cx="424" cy="4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600">
                  <a:solidFill>
                    <a:srgbClr val="000000"/>
                  </a:solidFill>
                </a:rPr>
                <a:t>0</a:t>
              </a:r>
              <a:endParaRPr lang="ru-RU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07407E-6 L -0.33021 -0.33495 " pathEditMode="relative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924800" y="304800"/>
            <a:ext cx="847725" cy="838200"/>
          </a:xfrm>
          <a:prstGeom prst="actionButtonBlank">
            <a:avLst/>
          </a:prstGeom>
          <a:gradFill rotWithShape="1">
            <a:gsLst>
              <a:gs pos="0">
                <a:srgbClr val="FFFF00"/>
              </a:gs>
              <a:gs pos="100000">
                <a:srgbClr val="FF9900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5" name="WordArt 7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153400" y="533400"/>
            <a:ext cx="381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444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18436" name="Rectangle 8"/>
          <p:cNvSpPr>
            <a:spLocks noChangeArrowheads="1"/>
          </p:cNvSpPr>
          <p:nvPr/>
        </p:nvSpPr>
        <p:spPr bwMode="auto">
          <a:xfrm>
            <a:off x="1676400" y="609600"/>
            <a:ext cx="60960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2800" b="1" i="1">
                <a:solidFill>
                  <a:srgbClr val="FF0000"/>
                </a:solidFill>
                <a:latin typeface="Tahoma" pitchFamily="34" charset="0"/>
              </a:rPr>
              <a:t>Игра</a:t>
            </a:r>
            <a:r>
              <a:rPr kumimoji="0" lang="ru-RU" sz="280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kumimoji="0" lang="ru-RU" sz="3100">
                <a:solidFill>
                  <a:srgbClr val="0000FF"/>
                </a:solidFill>
                <a:latin typeface="Tahoma" pitchFamily="34" charset="0"/>
              </a:rPr>
              <a:t>«График, я тебя знаю!»</a:t>
            </a:r>
          </a:p>
        </p:txBody>
      </p:sp>
      <p:sp>
        <p:nvSpPr>
          <p:cNvPr id="18437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226300" y="6172200"/>
            <a:ext cx="1689100" cy="433388"/>
          </a:xfrm>
          <a:prstGeom prst="actionButtonBlank">
            <a:avLst/>
          </a:prstGeom>
          <a:solidFill>
            <a:schemeClr val="accent1"/>
          </a:solidFill>
          <a:ln w="222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Играть дальше</a:t>
            </a:r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1697038" y="2987675"/>
            <a:ext cx="7302500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3200" b="1">
                <a:solidFill>
                  <a:srgbClr val="990099"/>
                </a:solidFill>
              </a:rPr>
              <a:t>                      </a:t>
            </a:r>
            <a:r>
              <a:rPr kumimoji="0" lang="ru-RU" sz="2600" b="1" u="sng">
                <a:solidFill>
                  <a:srgbClr val="990099"/>
                </a:solidFill>
              </a:rPr>
              <a:t>Правильный ответ: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2400">
                <a:solidFill>
                  <a:srgbClr val="660066"/>
                </a:solidFill>
              </a:rPr>
              <a:t>Это график изохорного процесса: </a:t>
            </a:r>
            <a:r>
              <a:rPr kumimoji="0" lang="en-US" sz="2400" b="1">
                <a:solidFill>
                  <a:srgbClr val="660066"/>
                </a:solidFill>
              </a:rPr>
              <a:t>V</a:t>
            </a:r>
            <a:r>
              <a:rPr kumimoji="0" lang="ru-RU" sz="2400" b="1">
                <a:solidFill>
                  <a:srgbClr val="660066"/>
                </a:solidFill>
              </a:rPr>
              <a:t>=</a:t>
            </a:r>
            <a:r>
              <a:rPr kumimoji="0" lang="en-US" sz="2400" b="1">
                <a:solidFill>
                  <a:srgbClr val="660066"/>
                </a:solidFill>
              </a:rPr>
              <a:t>const</a:t>
            </a:r>
            <a:r>
              <a:rPr kumimoji="0" lang="ru-RU" sz="2400" b="1">
                <a:solidFill>
                  <a:srgbClr val="660066"/>
                </a:solidFill>
              </a:rPr>
              <a:t>.</a:t>
            </a:r>
            <a:endParaRPr kumimoji="0" lang="ru-RU" sz="2400">
              <a:solidFill>
                <a:srgbClr val="660066"/>
              </a:solidFill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2400">
                <a:solidFill>
                  <a:srgbClr val="660066"/>
                </a:solidFill>
              </a:rPr>
              <a:t>	Давление уменьшается, следовательно, это означает, что уменьшается температура. Значит, этот  процесс можно назвать изохорным охлаждением. </a:t>
            </a:r>
          </a:p>
        </p:txBody>
      </p:sp>
      <p:sp>
        <p:nvSpPr>
          <p:cNvPr id="18439" name="Text Box 13"/>
          <p:cNvSpPr txBox="1">
            <a:spLocks noChangeArrowheads="1"/>
          </p:cNvSpPr>
          <p:nvPr/>
        </p:nvSpPr>
        <p:spPr bwMode="auto">
          <a:xfrm>
            <a:off x="1571625" y="5626100"/>
            <a:ext cx="354488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>
                <a:solidFill>
                  <a:srgbClr val="000000"/>
                </a:solidFill>
              </a:rPr>
              <a:t>Для проверки правильности ответа</a:t>
            </a:r>
          </a:p>
          <a:p>
            <a:pPr>
              <a:lnSpc>
                <a:spcPct val="80000"/>
              </a:lnSpc>
            </a:pPr>
            <a:r>
              <a:rPr lang="ru-RU" sz="1600">
                <a:solidFill>
                  <a:srgbClr val="000000"/>
                </a:solidFill>
              </a:rPr>
              <a:t>щёлкните левой клавишей мыши</a:t>
            </a:r>
          </a:p>
        </p:txBody>
      </p:sp>
      <p:pic>
        <p:nvPicPr>
          <p:cNvPr id="18440" name="Рисунок 7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0513" y="161925"/>
            <a:ext cx="890587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Rectangle 13"/>
          <p:cNvSpPr>
            <a:spLocks noChangeArrowheads="1"/>
          </p:cNvSpPr>
          <p:nvPr/>
        </p:nvSpPr>
        <p:spPr bwMode="auto">
          <a:xfrm>
            <a:off x="3098800" y="1547813"/>
            <a:ext cx="59182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2800" b="1">
                <a:solidFill>
                  <a:srgbClr val="000066"/>
                </a:solidFill>
              </a:rPr>
              <a:t>- </a:t>
            </a:r>
            <a:r>
              <a:rPr kumimoji="0" lang="ru-RU" b="1">
                <a:solidFill>
                  <a:srgbClr val="000066"/>
                </a:solidFill>
              </a:rPr>
              <a:t>График какого процесса изображен на рисунке?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b="1">
                <a:solidFill>
                  <a:srgbClr val="000066"/>
                </a:solidFill>
              </a:rPr>
              <a:t>- О чём он говорит?</a:t>
            </a:r>
          </a:p>
        </p:txBody>
      </p:sp>
      <p:sp>
        <p:nvSpPr>
          <p:cNvPr id="18442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2" name="Group 12"/>
          <p:cNvGrpSpPr>
            <a:grpSpLocks noChangeAspect="1"/>
          </p:cNvGrpSpPr>
          <p:nvPr/>
        </p:nvGrpSpPr>
        <p:grpSpPr bwMode="auto">
          <a:xfrm>
            <a:off x="3571875" y="2462213"/>
            <a:ext cx="3222625" cy="3092450"/>
            <a:chOff x="1993" y="3056"/>
            <a:chExt cx="5368" cy="5087"/>
          </a:xfrm>
        </p:grpSpPr>
        <p:sp>
          <p:nvSpPr>
            <p:cNvPr id="18454" name="AutoShape 22"/>
            <p:cNvSpPr>
              <a:spLocks noChangeAspect="1" noChangeArrowheads="1" noTextEdit="1"/>
            </p:cNvSpPr>
            <p:nvPr/>
          </p:nvSpPr>
          <p:spPr bwMode="auto">
            <a:xfrm>
              <a:off x="1993" y="3056"/>
              <a:ext cx="5368" cy="508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8453" name="Line 21"/>
            <p:cNvSpPr>
              <a:spLocks noChangeShapeType="1"/>
            </p:cNvSpPr>
            <p:nvPr/>
          </p:nvSpPr>
          <p:spPr bwMode="auto">
            <a:xfrm>
              <a:off x="2702" y="7096"/>
              <a:ext cx="4236" cy="3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8452" name="Line 20"/>
            <p:cNvSpPr>
              <a:spLocks noChangeShapeType="1"/>
            </p:cNvSpPr>
            <p:nvPr/>
          </p:nvSpPr>
          <p:spPr bwMode="auto">
            <a:xfrm flipV="1">
              <a:off x="2702" y="3335"/>
              <a:ext cx="0" cy="376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8451" name="Text Box 19"/>
            <p:cNvSpPr txBox="1">
              <a:spLocks noChangeArrowheads="1"/>
            </p:cNvSpPr>
            <p:nvPr/>
          </p:nvSpPr>
          <p:spPr bwMode="auto">
            <a:xfrm>
              <a:off x="2279" y="3194"/>
              <a:ext cx="283" cy="418"/>
            </a:xfrm>
            <a:prstGeom prst="rect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defRPr/>
              </a:pPr>
              <a:r>
                <a:rPr lang="ru-RU" sz="1600">
                  <a:solidFill>
                    <a:srgbClr val="000000"/>
                  </a:solidFill>
                  <a:cs typeface="Times New Roman" pitchFamily="18" charset="0"/>
                </a:rPr>
                <a:t>р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8450" name="Text Box 18"/>
            <p:cNvSpPr txBox="1">
              <a:spLocks noChangeArrowheads="1"/>
            </p:cNvSpPr>
            <p:nvPr/>
          </p:nvSpPr>
          <p:spPr bwMode="auto">
            <a:xfrm>
              <a:off x="6655" y="7237"/>
              <a:ext cx="426" cy="418"/>
            </a:xfrm>
            <a:prstGeom prst="rect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defRPr/>
              </a:pPr>
              <a:r>
                <a:rPr lang="en-US" sz="1600">
                  <a:solidFill>
                    <a:srgbClr val="000000"/>
                  </a:solidFill>
                  <a:ea typeface="Times New Roman" pitchFamily="18" charset="0"/>
                </a:rPr>
                <a:t>V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449" name="Text Box 17"/>
            <p:cNvSpPr txBox="1">
              <a:spLocks noChangeArrowheads="1"/>
            </p:cNvSpPr>
            <p:nvPr/>
          </p:nvSpPr>
          <p:spPr bwMode="auto">
            <a:xfrm>
              <a:off x="4537" y="3735"/>
              <a:ext cx="423" cy="420"/>
            </a:xfrm>
            <a:prstGeom prst="rect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defRPr/>
              </a:pPr>
              <a:r>
                <a:rPr lang="ru-RU" sz="1400" b="1">
                  <a:solidFill>
                    <a:srgbClr val="000000"/>
                  </a:solidFill>
                  <a:ea typeface="Times New Roman" pitchFamily="18" charset="0"/>
                </a:rPr>
                <a:t>1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8448" name="Text Box 16"/>
            <p:cNvSpPr txBox="1">
              <a:spLocks noChangeArrowheads="1"/>
            </p:cNvSpPr>
            <p:nvPr/>
          </p:nvSpPr>
          <p:spPr bwMode="auto">
            <a:xfrm>
              <a:off x="2419" y="7237"/>
              <a:ext cx="426" cy="418"/>
            </a:xfrm>
            <a:prstGeom prst="rect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defRPr/>
              </a:pPr>
              <a:r>
                <a:rPr lang="ru-RU" sz="1600">
                  <a:solidFill>
                    <a:srgbClr val="000000"/>
                  </a:solidFill>
                  <a:ea typeface="Times New Roman" pitchFamily="18" charset="0"/>
                </a:rPr>
                <a:t>0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8447" name="Text Box 15"/>
            <p:cNvSpPr txBox="1">
              <a:spLocks noChangeArrowheads="1"/>
            </p:cNvSpPr>
            <p:nvPr/>
          </p:nvSpPr>
          <p:spPr bwMode="auto">
            <a:xfrm>
              <a:off x="4534" y="6242"/>
              <a:ext cx="426" cy="418"/>
            </a:xfrm>
            <a:prstGeom prst="rect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defRPr/>
              </a:pPr>
              <a:r>
                <a:rPr lang="ru-RU" sz="1400" b="1">
                  <a:solidFill>
                    <a:srgbClr val="000000"/>
                  </a:solidFill>
                  <a:ea typeface="Times New Roman" pitchFamily="18" charset="0"/>
                </a:rPr>
                <a:t>2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8446" name="AutoShape 14"/>
            <p:cNvSpPr>
              <a:spLocks noChangeShapeType="1"/>
            </p:cNvSpPr>
            <p:nvPr/>
          </p:nvSpPr>
          <p:spPr bwMode="auto">
            <a:xfrm>
              <a:off x="4275" y="4030"/>
              <a:ext cx="0" cy="2212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8445" name="AutoShape 13"/>
            <p:cNvSpPr>
              <a:spLocks noChangeShapeType="1"/>
            </p:cNvSpPr>
            <p:nvPr/>
          </p:nvSpPr>
          <p:spPr bwMode="auto">
            <a:xfrm>
              <a:off x="4275" y="4712"/>
              <a:ext cx="0" cy="30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L -0.36042 -0.325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" y="-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8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924800" y="304800"/>
            <a:ext cx="847725" cy="838200"/>
          </a:xfrm>
          <a:prstGeom prst="actionButtonBlank">
            <a:avLst/>
          </a:prstGeom>
          <a:gradFill rotWithShape="1">
            <a:gsLst>
              <a:gs pos="0">
                <a:srgbClr val="FFFF00"/>
              </a:gs>
              <a:gs pos="100000">
                <a:srgbClr val="FF9900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1" name="WordArt 7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153400" y="533400"/>
            <a:ext cx="381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444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17412" name="Rectangle 8"/>
          <p:cNvSpPr>
            <a:spLocks noChangeArrowheads="1"/>
          </p:cNvSpPr>
          <p:nvPr/>
        </p:nvSpPr>
        <p:spPr bwMode="auto">
          <a:xfrm>
            <a:off x="1676400" y="609600"/>
            <a:ext cx="61722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2800" b="1" i="1">
                <a:solidFill>
                  <a:srgbClr val="FF0000"/>
                </a:solidFill>
                <a:latin typeface="Tahoma" pitchFamily="34" charset="0"/>
              </a:rPr>
              <a:t>Игра</a:t>
            </a:r>
            <a:r>
              <a:rPr kumimoji="0" lang="ru-RU" sz="280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kumimoji="0" lang="ru-RU" sz="3100">
                <a:solidFill>
                  <a:srgbClr val="0000FF"/>
                </a:solidFill>
                <a:latin typeface="Tahoma" pitchFamily="34" charset="0"/>
              </a:rPr>
              <a:t>«График, я тебя знаю!»</a:t>
            </a:r>
          </a:p>
        </p:txBody>
      </p:sp>
      <p:sp>
        <p:nvSpPr>
          <p:cNvPr id="17413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226300" y="6172200"/>
            <a:ext cx="1689100" cy="433388"/>
          </a:xfrm>
          <a:prstGeom prst="actionButtonBlank">
            <a:avLst/>
          </a:prstGeom>
          <a:solidFill>
            <a:schemeClr val="accent1"/>
          </a:solidFill>
          <a:ln w="222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Играть дальше</a:t>
            </a: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1676400" y="2895600"/>
            <a:ext cx="70866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3200" b="1">
                <a:solidFill>
                  <a:srgbClr val="990099"/>
                </a:solidFill>
              </a:rPr>
              <a:t>                      </a:t>
            </a:r>
            <a:r>
              <a:rPr kumimoji="0" lang="ru-RU" sz="2600" b="1" u="sng">
                <a:solidFill>
                  <a:srgbClr val="990099"/>
                </a:solidFill>
              </a:rPr>
              <a:t>Правильный ответ: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2400">
                <a:solidFill>
                  <a:srgbClr val="660066"/>
                </a:solidFill>
              </a:rPr>
              <a:t>	Это график изотермического процесса: Т</a:t>
            </a:r>
            <a:r>
              <a:rPr kumimoji="0" lang="ru-RU" sz="2400" b="1">
                <a:solidFill>
                  <a:srgbClr val="660066"/>
                </a:solidFill>
              </a:rPr>
              <a:t>=</a:t>
            </a:r>
            <a:r>
              <a:rPr kumimoji="0" lang="en-US" sz="2400" b="1">
                <a:solidFill>
                  <a:srgbClr val="660066"/>
                </a:solidFill>
              </a:rPr>
              <a:t>const</a:t>
            </a:r>
            <a:r>
              <a:rPr kumimoji="0" lang="ru-RU" sz="2400" b="1">
                <a:solidFill>
                  <a:srgbClr val="660066"/>
                </a:solidFill>
              </a:rPr>
              <a:t>.</a:t>
            </a:r>
            <a:endParaRPr kumimoji="0" lang="ru-RU" sz="2400">
              <a:solidFill>
                <a:srgbClr val="660066"/>
              </a:solidFill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2400">
                <a:solidFill>
                  <a:srgbClr val="660066"/>
                </a:solidFill>
              </a:rPr>
              <a:t>	Объём увеличивается, давление уменьшается. Процесс называется изотермическим  расширением. </a:t>
            </a:r>
          </a:p>
        </p:txBody>
      </p:sp>
      <p:sp>
        <p:nvSpPr>
          <p:cNvPr id="17415" name="Text Box 14"/>
          <p:cNvSpPr txBox="1">
            <a:spLocks noChangeArrowheads="1"/>
          </p:cNvSpPr>
          <p:nvPr/>
        </p:nvSpPr>
        <p:spPr bwMode="auto">
          <a:xfrm>
            <a:off x="1444625" y="5422900"/>
            <a:ext cx="354488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>
                <a:solidFill>
                  <a:srgbClr val="000000"/>
                </a:solidFill>
              </a:rPr>
              <a:t>Для проверки правильности ответа</a:t>
            </a:r>
          </a:p>
          <a:p>
            <a:pPr>
              <a:lnSpc>
                <a:spcPct val="80000"/>
              </a:lnSpc>
            </a:pPr>
            <a:r>
              <a:rPr lang="ru-RU" sz="1600">
                <a:solidFill>
                  <a:srgbClr val="000000"/>
                </a:solidFill>
              </a:rPr>
              <a:t>щёлкните левой клавишей мыши</a:t>
            </a:r>
          </a:p>
        </p:txBody>
      </p:sp>
      <p:pic>
        <p:nvPicPr>
          <p:cNvPr id="17416" name="Рисунок 7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0513" y="161925"/>
            <a:ext cx="890587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Rectangle 13"/>
          <p:cNvSpPr>
            <a:spLocks noChangeArrowheads="1"/>
          </p:cNvSpPr>
          <p:nvPr/>
        </p:nvSpPr>
        <p:spPr bwMode="auto">
          <a:xfrm>
            <a:off x="3098800" y="1547813"/>
            <a:ext cx="59182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2800" b="1">
                <a:solidFill>
                  <a:srgbClr val="000066"/>
                </a:solidFill>
              </a:rPr>
              <a:t>- </a:t>
            </a:r>
            <a:r>
              <a:rPr kumimoji="0" lang="ru-RU" b="1">
                <a:solidFill>
                  <a:srgbClr val="000066"/>
                </a:solidFill>
              </a:rPr>
              <a:t>График какого процесса изображен на рисунке?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b="1">
                <a:solidFill>
                  <a:srgbClr val="000066"/>
                </a:solidFill>
              </a:rPr>
              <a:t>- О чём он говорит?</a:t>
            </a:r>
          </a:p>
        </p:txBody>
      </p:sp>
      <p:sp>
        <p:nvSpPr>
          <p:cNvPr id="17418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2" name="Group 12"/>
          <p:cNvGrpSpPr>
            <a:grpSpLocks noChangeAspect="1"/>
          </p:cNvGrpSpPr>
          <p:nvPr/>
        </p:nvGrpSpPr>
        <p:grpSpPr bwMode="auto">
          <a:xfrm>
            <a:off x="3625850" y="2381250"/>
            <a:ext cx="3140075" cy="3014663"/>
            <a:chOff x="1993" y="3056"/>
            <a:chExt cx="5368" cy="5087"/>
          </a:xfrm>
        </p:grpSpPr>
        <p:sp>
          <p:nvSpPr>
            <p:cNvPr id="17429" name="AutoShape 21"/>
            <p:cNvSpPr>
              <a:spLocks noChangeAspect="1" noChangeArrowheads="1" noTextEdit="1"/>
            </p:cNvSpPr>
            <p:nvPr/>
          </p:nvSpPr>
          <p:spPr bwMode="auto">
            <a:xfrm>
              <a:off x="1993" y="3056"/>
              <a:ext cx="5368" cy="508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7428" name="Line 20"/>
            <p:cNvSpPr>
              <a:spLocks noChangeShapeType="1"/>
            </p:cNvSpPr>
            <p:nvPr/>
          </p:nvSpPr>
          <p:spPr bwMode="auto">
            <a:xfrm>
              <a:off x="2704" y="7098"/>
              <a:ext cx="4234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427" name="Line 19"/>
            <p:cNvSpPr>
              <a:spLocks noChangeShapeType="1"/>
            </p:cNvSpPr>
            <p:nvPr/>
          </p:nvSpPr>
          <p:spPr bwMode="auto">
            <a:xfrm flipV="1">
              <a:off x="2704" y="3335"/>
              <a:ext cx="0" cy="3764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426" name="Text Box 18"/>
            <p:cNvSpPr txBox="1">
              <a:spLocks noChangeArrowheads="1"/>
            </p:cNvSpPr>
            <p:nvPr/>
          </p:nvSpPr>
          <p:spPr bwMode="auto">
            <a:xfrm>
              <a:off x="2278" y="3195"/>
              <a:ext cx="282" cy="418"/>
            </a:xfrm>
            <a:prstGeom prst="rect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defRPr/>
              </a:pPr>
              <a:r>
                <a:rPr lang="ru-RU" sz="1600">
                  <a:solidFill>
                    <a:srgbClr val="000000"/>
                  </a:solidFill>
                  <a:cs typeface="Times New Roman" pitchFamily="18" charset="0"/>
                </a:rPr>
                <a:t>р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425" name="Text Box 17"/>
            <p:cNvSpPr txBox="1">
              <a:spLocks noChangeArrowheads="1"/>
            </p:cNvSpPr>
            <p:nvPr/>
          </p:nvSpPr>
          <p:spPr bwMode="auto">
            <a:xfrm>
              <a:off x="6655" y="7238"/>
              <a:ext cx="423" cy="418"/>
            </a:xfrm>
            <a:prstGeom prst="rect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defRPr/>
              </a:pPr>
              <a:r>
                <a:rPr lang="en-US" sz="1600">
                  <a:solidFill>
                    <a:srgbClr val="000000"/>
                  </a:solidFill>
                  <a:ea typeface="Times New Roman" pitchFamily="18" charset="0"/>
                </a:rPr>
                <a:t>V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424" name="Text Box 16"/>
            <p:cNvSpPr txBox="1">
              <a:spLocks noChangeArrowheads="1"/>
            </p:cNvSpPr>
            <p:nvPr/>
          </p:nvSpPr>
          <p:spPr bwMode="auto">
            <a:xfrm>
              <a:off x="3203" y="4031"/>
              <a:ext cx="423" cy="418"/>
            </a:xfrm>
            <a:prstGeom prst="rect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defRPr/>
              </a:pPr>
              <a:r>
                <a:rPr lang="ru-RU" sz="1400" b="1">
                  <a:solidFill>
                    <a:srgbClr val="000000"/>
                  </a:solidFill>
                  <a:ea typeface="Times New Roman" pitchFamily="18" charset="0"/>
                </a:rPr>
                <a:t>1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423" name="Text Box 15"/>
            <p:cNvSpPr txBox="1">
              <a:spLocks noChangeArrowheads="1"/>
            </p:cNvSpPr>
            <p:nvPr/>
          </p:nvSpPr>
          <p:spPr bwMode="auto">
            <a:xfrm>
              <a:off x="2419" y="7238"/>
              <a:ext cx="426" cy="415"/>
            </a:xfrm>
            <a:prstGeom prst="rect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defRPr/>
              </a:pPr>
              <a:r>
                <a:rPr lang="ru-RU" sz="1600">
                  <a:solidFill>
                    <a:srgbClr val="000000"/>
                  </a:solidFill>
                  <a:ea typeface="Times New Roman" pitchFamily="18" charset="0"/>
                </a:rPr>
                <a:t>0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422" name="Freeform 14"/>
            <p:cNvSpPr>
              <a:spLocks/>
            </p:cNvSpPr>
            <p:nvPr/>
          </p:nvSpPr>
          <p:spPr bwMode="auto">
            <a:xfrm>
              <a:off x="3076" y="4334"/>
              <a:ext cx="3153" cy="23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80" y="3200"/>
                </a:cxn>
                <a:cxn ang="0">
                  <a:pos x="3940" y="4020"/>
                </a:cxn>
              </a:cxnLst>
              <a:rect l="0" t="0" r="r" b="b"/>
              <a:pathLst>
                <a:path w="3940" h="4020">
                  <a:moveTo>
                    <a:pt x="0" y="0"/>
                  </a:moveTo>
                  <a:cubicBezTo>
                    <a:pt x="61" y="1265"/>
                    <a:pt x="123" y="2530"/>
                    <a:pt x="780" y="3200"/>
                  </a:cubicBezTo>
                  <a:cubicBezTo>
                    <a:pt x="1437" y="3870"/>
                    <a:pt x="3413" y="3883"/>
                    <a:pt x="3940" y="4020"/>
                  </a:cubicBezTo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421" name="Text Box 13"/>
            <p:cNvSpPr txBox="1">
              <a:spLocks noChangeArrowheads="1"/>
            </p:cNvSpPr>
            <p:nvPr/>
          </p:nvSpPr>
          <p:spPr bwMode="auto">
            <a:xfrm>
              <a:off x="6148" y="6407"/>
              <a:ext cx="426" cy="42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defRPr/>
              </a:pPr>
              <a:r>
                <a:rPr lang="ru-RU" sz="1400" b="1">
                  <a:solidFill>
                    <a:srgbClr val="000000"/>
                  </a:solidFill>
                  <a:ea typeface="Times New Roman" pitchFamily="18" charset="0"/>
                </a:rPr>
                <a:t>2</a:t>
              </a:r>
              <a:endParaRPr lang="ru-RU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L -0.36632 -0.33171 " pathEditMode="relative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4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924800" y="304800"/>
            <a:ext cx="842963" cy="838200"/>
          </a:xfrm>
          <a:prstGeom prst="actionButtonBlank">
            <a:avLst/>
          </a:prstGeom>
          <a:gradFill rotWithShape="1">
            <a:gsLst>
              <a:gs pos="0">
                <a:srgbClr val="FF9999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87" name="WordArt 6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153400" y="533400"/>
            <a:ext cx="381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444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16388" name="Rectangle 7"/>
          <p:cNvSpPr>
            <a:spLocks noChangeArrowheads="1"/>
          </p:cNvSpPr>
          <p:nvPr/>
        </p:nvSpPr>
        <p:spPr bwMode="auto">
          <a:xfrm>
            <a:off x="1676400" y="609600"/>
            <a:ext cx="60960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2800" b="1" i="1">
                <a:solidFill>
                  <a:srgbClr val="FF0000"/>
                </a:solidFill>
                <a:latin typeface="Tahoma" pitchFamily="34" charset="0"/>
              </a:rPr>
              <a:t>Игра</a:t>
            </a:r>
            <a:r>
              <a:rPr kumimoji="0" lang="ru-RU" sz="280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kumimoji="0" lang="ru-RU" sz="3100">
                <a:solidFill>
                  <a:srgbClr val="0000FF"/>
                </a:solidFill>
                <a:latin typeface="Tahoma" pitchFamily="34" charset="0"/>
              </a:rPr>
              <a:t>«График, я тебя знаю!»</a:t>
            </a:r>
          </a:p>
        </p:txBody>
      </p:sp>
      <p:sp>
        <p:nvSpPr>
          <p:cNvPr id="16389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35800" y="6172200"/>
            <a:ext cx="1879600" cy="433388"/>
          </a:xfrm>
          <a:prstGeom prst="actionButtonBlank">
            <a:avLst/>
          </a:prstGeom>
          <a:solidFill>
            <a:schemeClr val="accent1"/>
          </a:solidFill>
          <a:ln w="222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Играть дальше</a:t>
            </a: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1524000" y="3124200"/>
            <a:ext cx="7391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3200" b="1">
                <a:solidFill>
                  <a:srgbClr val="000066"/>
                </a:solidFill>
              </a:rPr>
              <a:t>                      </a:t>
            </a:r>
            <a:r>
              <a:rPr kumimoji="0" lang="ru-RU" sz="2600" b="1" u="sng">
                <a:solidFill>
                  <a:srgbClr val="990099"/>
                </a:solidFill>
              </a:rPr>
              <a:t>Правильный ответ: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2400">
                <a:solidFill>
                  <a:srgbClr val="660066"/>
                </a:solidFill>
              </a:rPr>
              <a:t>Это график изобарного процесса: </a:t>
            </a:r>
            <a:r>
              <a:rPr kumimoji="0" lang="ru-RU" sz="2400" b="1">
                <a:solidFill>
                  <a:srgbClr val="660066"/>
                </a:solidFill>
              </a:rPr>
              <a:t>р=</a:t>
            </a:r>
            <a:r>
              <a:rPr kumimoji="0" lang="en-US" sz="2400" b="1">
                <a:solidFill>
                  <a:srgbClr val="660066"/>
                </a:solidFill>
              </a:rPr>
              <a:t>const</a:t>
            </a:r>
            <a:r>
              <a:rPr kumimoji="0" lang="ru-RU" sz="2400" b="1">
                <a:solidFill>
                  <a:srgbClr val="660066"/>
                </a:solidFill>
              </a:rPr>
              <a:t>.</a:t>
            </a:r>
            <a:endParaRPr kumimoji="0" lang="ru-RU" sz="2400">
              <a:solidFill>
                <a:srgbClr val="660066"/>
              </a:solidFill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2400">
                <a:solidFill>
                  <a:srgbClr val="660066"/>
                </a:solidFill>
              </a:rPr>
              <a:t>	Температура увеличивается, следовательно, это означает, что для поддержания постоянного давления увеличивается и объём. Значит, этот  процесс можно назвать изотермическим расширением. </a:t>
            </a:r>
          </a:p>
        </p:txBody>
      </p:sp>
      <p:sp>
        <p:nvSpPr>
          <p:cNvPr id="16391" name="Text Box 13"/>
          <p:cNvSpPr txBox="1">
            <a:spLocks noChangeArrowheads="1"/>
          </p:cNvSpPr>
          <p:nvPr/>
        </p:nvSpPr>
        <p:spPr bwMode="auto">
          <a:xfrm>
            <a:off x="1495425" y="5461000"/>
            <a:ext cx="354488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>
                <a:solidFill>
                  <a:srgbClr val="000000"/>
                </a:solidFill>
              </a:rPr>
              <a:t>Для проверки правильности ответа</a:t>
            </a:r>
          </a:p>
          <a:p>
            <a:pPr>
              <a:lnSpc>
                <a:spcPct val="80000"/>
              </a:lnSpc>
            </a:pPr>
            <a:r>
              <a:rPr lang="ru-RU" sz="1600">
                <a:solidFill>
                  <a:srgbClr val="000000"/>
                </a:solidFill>
              </a:rPr>
              <a:t>щёлкните левой клавишей мыши</a:t>
            </a:r>
          </a:p>
        </p:txBody>
      </p:sp>
      <p:pic>
        <p:nvPicPr>
          <p:cNvPr id="16392" name="Рисунок 7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0513" y="161925"/>
            <a:ext cx="890587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Rectangle 13"/>
          <p:cNvSpPr>
            <a:spLocks noChangeArrowheads="1"/>
          </p:cNvSpPr>
          <p:nvPr/>
        </p:nvSpPr>
        <p:spPr bwMode="auto">
          <a:xfrm>
            <a:off x="3098800" y="1547813"/>
            <a:ext cx="59182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2800" b="1">
                <a:solidFill>
                  <a:srgbClr val="000066"/>
                </a:solidFill>
              </a:rPr>
              <a:t>- </a:t>
            </a:r>
            <a:r>
              <a:rPr kumimoji="0" lang="ru-RU" b="1">
                <a:solidFill>
                  <a:srgbClr val="000066"/>
                </a:solidFill>
              </a:rPr>
              <a:t>График какого процесса изображен на рисунке?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b="1">
                <a:solidFill>
                  <a:srgbClr val="000066"/>
                </a:solidFill>
              </a:rPr>
              <a:t>- О чём он говорит?</a:t>
            </a:r>
          </a:p>
        </p:txBody>
      </p:sp>
      <p:grpSp>
        <p:nvGrpSpPr>
          <p:cNvPr id="2" name="Group 14"/>
          <p:cNvGrpSpPr>
            <a:grpSpLocks noChangeAspect="1"/>
          </p:cNvGrpSpPr>
          <p:nvPr/>
        </p:nvGrpSpPr>
        <p:grpSpPr bwMode="auto">
          <a:xfrm>
            <a:off x="3354388" y="2455863"/>
            <a:ext cx="3392487" cy="3203575"/>
            <a:chOff x="2279" y="3056"/>
            <a:chExt cx="5082" cy="4738"/>
          </a:xfrm>
        </p:grpSpPr>
        <p:sp>
          <p:nvSpPr>
            <p:cNvPr id="14" name="AutoShape 15"/>
            <p:cNvSpPr>
              <a:spLocks noChangeAspect="1" noChangeArrowheads="1"/>
            </p:cNvSpPr>
            <p:nvPr/>
          </p:nvSpPr>
          <p:spPr bwMode="auto">
            <a:xfrm>
              <a:off x="2279" y="3056"/>
              <a:ext cx="5082" cy="4738"/>
            </a:xfrm>
            <a:prstGeom prst="round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6" name="Line 16"/>
            <p:cNvSpPr>
              <a:spLocks noChangeShapeType="1"/>
            </p:cNvSpPr>
            <p:nvPr/>
          </p:nvSpPr>
          <p:spPr bwMode="auto">
            <a:xfrm>
              <a:off x="2703" y="7097"/>
              <a:ext cx="423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7" name="Line 17"/>
            <p:cNvSpPr>
              <a:spLocks noChangeShapeType="1"/>
            </p:cNvSpPr>
            <p:nvPr/>
          </p:nvSpPr>
          <p:spPr bwMode="auto">
            <a:xfrm flipV="1">
              <a:off x="2703" y="3335"/>
              <a:ext cx="0" cy="37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8" name="Text Box 18"/>
            <p:cNvSpPr txBox="1">
              <a:spLocks noChangeArrowheads="1"/>
            </p:cNvSpPr>
            <p:nvPr/>
          </p:nvSpPr>
          <p:spPr bwMode="auto">
            <a:xfrm>
              <a:off x="2334" y="3478"/>
              <a:ext cx="282" cy="4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>
                  <a:solidFill>
                    <a:srgbClr val="000000"/>
                  </a:solidFill>
                </a:rPr>
                <a:t>р</a:t>
              </a:r>
            </a:p>
          </p:txBody>
        </p:sp>
        <p:sp>
          <p:nvSpPr>
            <p:cNvPr id="16399" name="Text Box 19"/>
            <p:cNvSpPr txBox="1">
              <a:spLocks noChangeArrowheads="1"/>
            </p:cNvSpPr>
            <p:nvPr/>
          </p:nvSpPr>
          <p:spPr bwMode="auto">
            <a:xfrm>
              <a:off x="6543" y="7253"/>
              <a:ext cx="425" cy="4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>
                  <a:solidFill>
                    <a:srgbClr val="000000"/>
                  </a:solidFill>
                </a:rPr>
                <a:t>T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400" name="Line 20"/>
            <p:cNvSpPr>
              <a:spLocks noChangeShapeType="1"/>
            </p:cNvSpPr>
            <p:nvPr/>
          </p:nvSpPr>
          <p:spPr bwMode="auto">
            <a:xfrm>
              <a:off x="3550" y="5007"/>
              <a:ext cx="254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1" name="Text Box 21"/>
            <p:cNvSpPr txBox="1">
              <a:spLocks noChangeArrowheads="1"/>
            </p:cNvSpPr>
            <p:nvPr/>
          </p:nvSpPr>
          <p:spPr bwMode="auto">
            <a:xfrm>
              <a:off x="3408" y="4450"/>
              <a:ext cx="424" cy="4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>
                  <a:solidFill>
                    <a:srgbClr val="000000"/>
                  </a:solidFill>
                </a:rPr>
                <a:t>1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402" name="Text Box 22"/>
            <p:cNvSpPr txBox="1">
              <a:spLocks noChangeArrowheads="1"/>
            </p:cNvSpPr>
            <p:nvPr/>
          </p:nvSpPr>
          <p:spPr bwMode="auto">
            <a:xfrm>
              <a:off x="5950" y="4450"/>
              <a:ext cx="425" cy="4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 b="1">
                  <a:solidFill>
                    <a:srgbClr val="000000"/>
                  </a:solidFill>
                </a:rPr>
                <a:t>2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403" name="Line 23"/>
            <p:cNvSpPr>
              <a:spLocks noChangeShapeType="1"/>
            </p:cNvSpPr>
            <p:nvPr/>
          </p:nvSpPr>
          <p:spPr bwMode="auto">
            <a:xfrm>
              <a:off x="4679" y="5007"/>
              <a:ext cx="28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4" name="Text Box 24"/>
            <p:cNvSpPr txBox="1">
              <a:spLocks noChangeArrowheads="1"/>
            </p:cNvSpPr>
            <p:nvPr/>
          </p:nvSpPr>
          <p:spPr bwMode="auto">
            <a:xfrm>
              <a:off x="2461" y="7129"/>
              <a:ext cx="424" cy="4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600">
                  <a:solidFill>
                    <a:srgbClr val="000000"/>
                  </a:solidFill>
                </a:rPr>
                <a:t>0</a:t>
              </a:r>
              <a:endParaRPr lang="ru-RU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07407E-6 L -0.33021 -0.33495 " pathEditMode="relative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28662" y="428604"/>
            <a:ext cx="7500958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Вариант 1 </a:t>
            </a:r>
            <a:endParaRPr kumimoji="0" lang="ru-RU" sz="1600" b="1" i="0" u="sng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      Концентрация молекул идеального газа увеличилась в 4 раза, а средняя энергия поступательного движения молекул уменьшилась в 2 раза, при этом давление газа: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а) Уменьшилось в 4 раза. б) Увеличилась в 8 раз. в) Увеличилось в 2 раза .г) Уменьшилось в 2 раза.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   Определить массу молекулы поваренной соли.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 а) 3,5 10</a:t>
            </a:r>
            <a:r>
              <a:rPr kumimoji="0" lang="ru-RU" sz="1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20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кг.      б) 9,7 10</a:t>
            </a:r>
            <a:r>
              <a:rPr kumimoji="0" lang="ru-RU" sz="1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-26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кг.      в) 7,3 10</a:t>
            </a:r>
            <a:r>
              <a:rPr kumimoji="0" lang="ru-RU" sz="1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-20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кг.      г) 2,7 10</a:t>
            </a:r>
            <a:r>
              <a:rPr kumimoji="0" lang="ru-RU" sz="1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-26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кг.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   Каково давление азота, если средняя квадратичная скорость его молекул 500 м/с, а плотность 1,35 кг/м</a:t>
            </a:r>
            <a:r>
              <a:rPr kumimoji="0" lang="ru-RU" sz="1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   Найдите среднюю квадратичную скорость молекул воздуха при температуре 17</a:t>
            </a:r>
            <a:r>
              <a:rPr kumimoji="0" lang="ru-RU" sz="1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С.Чему равна средняя кинетическая энергия молекул?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5.   В стальном баллоне емкостью 50 л при температуре -23</a:t>
            </a:r>
            <a:r>
              <a:rPr kumimoji="0" lang="ru-RU" sz="1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находится 715 г кислорода. Какое давление создает кислород?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785786" y="3429000"/>
            <a:ext cx="728664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Вариант 2. </a:t>
            </a:r>
            <a:endParaRPr kumimoji="0" lang="ru-RU" sz="1600" b="1" i="0" u="sng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      Концентрация молекул идеального газа уменьшилась в 4 раза, а средняя энергия поступательного движения молекул увеличилась в 2 раза, при этом давление газа: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а) Увеличилось в 2 раза. б) Уменьшилось в 4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раза.в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 Уменьшилось в 2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раза.г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 Увеличилось в 8 раз.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   Вычислите массу молекулы углекислого газа.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 а) 3,6 10</a:t>
            </a:r>
            <a:r>
              <a:rPr kumimoji="0" lang="ru-RU" sz="1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-26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кг.      б) 7,3 10</a:t>
            </a:r>
            <a:r>
              <a:rPr kumimoji="0" lang="ru-RU" sz="1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-20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кг.      в) 7,3 10</a:t>
            </a:r>
            <a:r>
              <a:rPr kumimoji="0" lang="ru-RU" sz="1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-26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кг.      г) 5,2 10</a:t>
            </a:r>
            <a:r>
              <a:rPr kumimoji="0" lang="ru-RU" sz="1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-20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кг.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   Найти концентрацию молекул кислорода, если давление его 0,2 МПа, а средняя квадратичная скорость молекул равна 700 м/с.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   При какой температуре молекулы гелия имеют такую же среднюю квадратичную скорость, как молекулы водорода при 15</a:t>
            </a:r>
            <a:r>
              <a:rPr kumimoji="0" lang="ru-RU" sz="1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С?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5.   Найти объем, который занимает 0,14 кг азота при давлении 1,2 10</a:t>
            </a:r>
            <a:r>
              <a:rPr kumimoji="0" lang="ru-RU" sz="1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Па и температуре 15</a:t>
            </a:r>
            <a:r>
              <a:rPr kumimoji="0" lang="ru-RU" sz="1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389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924800" y="304800"/>
            <a:ext cx="847725" cy="838200"/>
          </a:xfrm>
          <a:prstGeom prst="actionButtonBlank">
            <a:avLst/>
          </a:prstGeom>
          <a:gradFill rotWithShape="1">
            <a:gsLst>
              <a:gs pos="0">
                <a:srgbClr val="99FF66"/>
              </a:gs>
              <a:gs pos="100000">
                <a:srgbClr val="009900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07" name="WordArt 6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153400" y="533400"/>
            <a:ext cx="381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444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8</a:t>
            </a:r>
          </a:p>
        </p:txBody>
      </p:sp>
      <p:sp>
        <p:nvSpPr>
          <p:cNvPr id="21508" name="Rectangle 7"/>
          <p:cNvSpPr>
            <a:spLocks noChangeArrowheads="1"/>
          </p:cNvSpPr>
          <p:nvPr/>
        </p:nvSpPr>
        <p:spPr bwMode="auto">
          <a:xfrm>
            <a:off x="1676400" y="609600"/>
            <a:ext cx="60960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2800" b="1" i="1">
                <a:solidFill>
                  <a:srgbClr val="FF0000"/>
                </a:solidFill>
                <a:latin typeface="Tahoma" pitchFamily="34" charset="0"/>
              </a:rPr>
              <a:t>Игра</a:t>
            </a:r>
            <a:r>
              <a:rPr kumimoji="0" lang="ru-RU" sz="280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kumimoji="0" lang="ru-RU" sz="3100">
                <a:solidFill>
                  <a:srgbClr val="0000FF"/>
                </a:solidFill>
                <a:latin typeface="Tahoma" pitchFamily="34" charset="0"/>
              </a:rPr>
              <a:t>«График, я тебя знаю!»</a:t>
            </a:r>
          </a:p>
        </p:txBody>
      </p:sp>
      <p:sp>
        <p:nvSpPr>
          <p:cNvPr id="21509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289800" y="6172200"/>
            <a:ext cx="1625600" cy="433388"/>
          </a:xfrm>
          <a:prstGeom prst="actionButtonBlank">
            <a:avLst/>
          </a:prstGeom>
          <a:solidFill>
            <a:schemeClr val="accent1"/>
          </a:solidFill>
          <a:ln w="222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Играть дальше</a:t>
            </a:r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4178300" y="2173288"/>
            <a:ext cx="4625975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3200" b="1">
                <a:solidFill>
                  <a:srgbClr val="000066"/>
                </a:solidFill>
              </a:rPr>
              <a:t>         </a:t>
            </a:r>
            <a:r>
              <a:rPr kumimoji="0" lang="ru-RU" sz="2600" b="1" u="sng">
                <a:solidFill>
                  <a:srgbClr val="990099"/>
                </a:solidFill>
              </a:rPr>
              <a:t>Правильный ответ: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2000" b="1">
                <a:solidFill>
                  <a:srgbClr val="660066"/>
                </a:solidFill>
              </a:rPr>
              <a:t>      	</a:t>
            </a:r>
            <a:r>
              <a:rPr kumimoji="0" lang="ru-RU" sz="2400" b="1">
                <a:solidFill>
                  <a:srgbClr val="660066"/>
                </a:solidFill>
              </a:rPr>
              <a:t>		</a:t>
            </a:r>
            <a:endParaRPr kumimoji="0" lang="ru-RU" sz="2400">
              <a:solidFill>
                <a:srgbClr val="660066"/>
              </a:solidFill>
            </a:endParaRPr>
          </a:p>
        </p:txBody>
      </p:sp>
      <p:sp>
        <p:nvSpPr>
          <p:cNvPr id="21511" name="Text Box 12"/>
          <p:cNvSpPr txBox="1">
            <a:spLocks noChangeArrowheads="1"/>
          </p:cNvSpPr>
          <p:nvPr/>
        </p:nvSpPr>
        <p:spPr bwMode="auto">
          <a:xfrm>
            <a:off x="1419225" y="5613400"/>
            <a:ext cx="354488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>
                <a:solidFill>
                  <a:srgbClr val="000000"/>
                </a:solidFill>
              </a:rPr>
              <a:t>Для проверки правильности ответа</a:t>
            </a:r>
          </a:p>
          <a:p>
            <a:pPr>
              <a:lnSpc>
                <a:spcPct val="80000"/>
              </a:lnSpc>
            </a:pPr>
            <a:r>
              <a:rPr lang="ru-RU" sz="1600">
                <a:solidFill>
                  <a:srgbClr val="000000"/>
                </a:solidFill>
              </a:rPr>
              <a:t>щёлкните левой клавишей мыши</a:t>
            </a:r>
          </a:p>
        </p:txBody>
      </p:sp>
      <p:pic>
        <p:nvPicPr>
          <p:cNvPr id="21512" name="Рисунок 7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0513" y="161925"/>
            <a:ext cx="890587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3" name="Rectangle 13"/>
          <p:cNvSpPr>
            <a:spLocks noChangeArrowheads="1"/>
          </p:cNvSpPr>
          <p:nvPr/>
        </p:nvSpPr>
        <p:spPr bwMode="auto">
          <a:xfrm>
            <a:off x="2870200" y="1547813"/>
            <a:ext cx="614680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2800" b="1">
                <a:solidFill>
                  <a:srgbClr val="000066"/>
                </a:solidFill>
              </a:rPr>
              <a:t>- </a:t>
            </a:r>
            <a:r>
              <a:rPr kumimoji="0" lang="ru-RU" b="1">
                <a:solidFill>
                  <a:srgbClr val="000066"/>
                </a:solidFill>
              </a:rPr>
              <a:t>Представьте этот же процесс в координатах р, </a:t>
            </a:r>
            <a:r>
              <a:rPr kumimoji="0" lang="en-US" b="1">
                <a:solidFill>
                  <a:srgbClr val="000066"/>
                </a:solidFill>
              </a:rPr>
              <a:t>V</a:t>
            </a:r>
            <a:r>
              <a:rPr kumimoji="0" lang="ru-RU" b="1">
                <a:solidFill>
                  <a:srgbClr val="000066"/>
                </a:solidFill>
              </a:rPr>
              <a:t>. </a:t>
            </a:r>
          </a:p>
        </p:txBody>
      </p:sp>
      <p:sp>
        <p:nvSpPr>
          <p:cNvPr id="21514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2" name="Group 12"/>
          <p:cNvGrpSpPr>
            <a:grpSpLocks noChangeAspect="1"/>
          </p:cNvGrpSpPr>
          <p:nvPr/>
        </p:nvGrpSpPr>
        <p:grpSpPr bwMode="auto">
          <a:xfrm>
            <a:off x="5348288" y="2840038"/>
            <a:ext cx="3105150" cy="2979737"/>
            <a:chOff x="1993" y="3056"/>
            <a:chExt cx="5368" cy="5087"/>
          </a:xfrm>
        </p:grpSpPr>
        <p:sp>
          <p:nvSpPr>
            <p:cNvPr id="21530" name="AutoShape 26"/>
            <p:cNvSpPr>
              <a:spLocks noChangeAspect="1" noChangeArrowheads="1" noTextEdit="1"/>
            </p:cNvSpPr>
            <p:nvPr/>
          </p:nvSpPr>
          <p:spPr bwMode="auto">
            <a:xfrm>
              <a:off x="1993" y="3056"/>
              <a:ext cx="5368" cy="508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1529" name="Line 25"/>
            <p:cNvSpPr>
              <a:spLocks noChangeShapeType="1"/>
            </p:cNvSpPr>
            <p:nvPr/>
          </p:nvSpPr>
          <p:spPr bwMode="auto">
            <a:xfrm>
              <a:off x="2704" y="7097"/>
              <a:ext cx="4235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1528" name="Line 24"/>
            <p:cNvSpPr>
              <a:spLocks noChangeShapeType="1"/>
            </p:cNvSpPr>
            <p:nvPr/>
          </p:nvSpPr>
          <p:spPr bwMode="auto">
            <a:xfrm flipV="1">
              <a:off x="2704" y="3335"/>
              <a:ext cx="0" cy="3762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1527" name="Text Box 23"/>
            <p:cNvSpPr txBox="1">
              <a:spLocks noChangeArrowheads="1"/>
            </p:cNvSpPr>
            <p:nvPr/>
          </p:nvSpPr>
          <p:spPr bwMode="auto">
            <a:xfrm>
              <a:off x="2278" y="3194"/>
              <a:ext cx="283" cy="420"/>
            </a:xfrm>
            <a:prstGeom prst="rect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defRPr/>
              </a:pPr>
              <a:r>
                <a:rPr lang="en-US" sz="1600">
                  <a:solidFill>
                    <a:srgbClr val="000000"/>
                  </a:solidFill>
                  <a:ea typeface="Times New Roman" pitchFamily="18" charset="0"/>
                </a:rPr>
                <a:t>p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526" name="Text Box 22"/>
            <p:cNvSpPr txBox="1">
              <a:spLocks noChangeArrowheads="1"/>
            </p:cNvSpPr>
            <p:nvPr/>
          </p:nvSpPr>
          <p:spPr bwMode="auto">
            <a:xfrm>
              <a:off x="6656" y="7238"/>
              <a:ext cx="425" cy="417"/>
            </a:xfrm>
            <a:prstGeom prst="rect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defRPr/>
              </a:pPr>
              <a:r>
                <a:rPr lang="en-US" sz="1600">
                  <a:solidFill>
                    <a:srgbClr val="000000"/>
                  </a:solidFill>
                  <a:ea typeface="Times New Roman" pitchFamily="18" charset="0"/>
                </a:rPr>
                <a:t>T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525" name="Text Box 21"/>
            <p:cNvSpPr txBox="1">
              <a:spLocks noChangeArrowheads="1"/>
            </p:cNvSpPr>
            <p:nvPr/>
          </p:nvSpPr>
          <p:spPr bwMode="auto">
            <a:xfrm>
              <a:off x="2844" y="6137"/>
              <a:ext cx="423" cy="501"/>
            </a:xfrm>
            <a:prstGeom prst="rect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defRPr/>
              </a:pPr>
              <a:r>
                <a:rPr lang="ru-RU" sz="1400" b="1">
                  <a:solidFill>
                    <a:srgbClr val="000000"/>
                  </a:solidFill>
                  <a:ea typeface="Times New Roman" pitchFamily="18" charset="0"/>
                </a:rPr>
                <a:t>1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1524" name="Text Box 20"/>
            <p:cNvSpPr txBox="1">
              <a:spLocks noChangeArrowheads="1"/>
            </p:cNvSpPr>
            <p:nvPr/>
          </p:nvSpPr>
          <p:spPr bwMode="auto">
            <a:xfrm>
              <a:off x="2421" y="7238"/>
              <a:ext cx="423" cy="417"/>
            </a:xfrm>
            <a:prstGeom prst="rect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defRPr/>
              </a:pPr>
              <a:r>
                <a:rPr lang="ru-RU" sz="1600">
                  <a:solidFill>
                    <a:srgbClr val="000000"/>
                  </a:solidFill>
                  <a:ea typeface="Times New Roman" pitchFamily="18" charset="0"/>
                </a:rPr>
                <a:t>0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1523" name="Text Box 19"/>
            <p:cNvSpPr txBox="1">
              <a:spLocks noChangeArrowheads="1"/>
            </p:cNvSpPr>
            <p:nvPr/>
          </p:nvSpPr>
          <p:spPr bwMode="auto">
            <a:xfrm>
              <a:off x="5157" y="3904"/>
              <a:ext cx="425" cy="417"/>
            </a:xfrm>
            <a:prstGeom prst="rect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defRPr/>
              </a:pPr>
              <a:r>
                <a:rPr lang="en-US" sz="1400" b="1">
                  <a:solidFill>
                    <a:srgbClr val="000000"/>
                  </a:solidFill>
                  <a:ea typeface="Times New Roman" pitchFamily="18" charset="0"/>
                </a:rPr>
                <a:t>3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522" name="AutoShape 18"/>
            <p:cNvSpPr>
              <a:spLocks noChangeShapeType="1"/>
            </p:cNvSpPr>
            <p:nvPr/>
          </p:nvSpPr>
          <p:spPr bwMode="auto">
            <a:xfrm>
              <a:off x="5157" y="4519"/>
              <a:ext cx="3" cy="1724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1521" name="AutoShape 17"/>
            <p:cNvSpPr>
              <a:spLocks noChangeShapeType="1"/>
            </p:cNvSpPr>
            <p:nvPr/>
          </p:nvSpPr>
          <p:spPr bwMode="auto">
            <a:xfrm flipV="1">
              <a:off x="5160" y="5154"/>
              <a:ext cx="0" cy="331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1520" name="AutoShape 16"/>
            <p:cNvSpPr>
              <a:spLocks noChangeShapeType="1"/>
            </p:cNvSpPr>
            <p:nvPr/>
          </p:nvSpPr>
          <p:spPr bwMode="auto">
            <a:xfrm flipH="1">
              <a:off x="3524" y="6243"/>
              <a:ext cx="1633" cy="0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1519" name="AutoShape 15"/>
            <p:cNvSpPr>
              <a:spLocks noChangeShapeType="1"/>
            </p:cNvSpPr>
            <p:nvPr/>
          </p:nvSpPr>
          <p:spPr bwMode="auto">
            <a:xfrm>
              <a:off x="4293" y="6243"/>
              <a:ext cx="456" cy="3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1518" name="Text Box 14"/>
            <p:cNvSpPr txBox="1">
              <a:spLocks noChangeArrowheads="1"/>
            </p:cNvSpPr>
            <p:nvPr/>
          </p:nvSpPr>
          <p:spPr bwMode="auto">
            <a:xfrm>
              <a:off x="5794" y="6137"/>
              <a:ext cx="513" cy="420"/>
            </a:xfrm>
            <a:prstGeom prst="rect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defRPr/>
              </a:pPr>
              <a:r>
                <a:rPr lang="en-US" sz="1400" b="1">
                  <a:solidFill>
                    <a:srgbClr val="000000"/>
                  </a:solidFill>
                  <a:ea typeface="Times New Roman" pitchFamily="18" charset="0"/>
                </a:rPr>
                <a:t>2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517" name="AutoShape 13"/>
            <p:cNvSpPr>
              <a:spLocks noChangeShapeType="1"/>
            </p:cNvSpPr>
            <p:nvPr/>
          </p:nvSpPr>
          <p:spPr bwMode="auto">
            <a:xfrm flipH="1">
              <a:off x="3524" y="4519"/>
              <a:ext cx="1633" cy="1724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12"/>
          <p:cNvGrpSpPr>
            <a:grpSpLocks noChangeAspect="1"/>
          </p:cNvGrpSpPr>
          <p:nvPr/>
        </p:nvGrpSpPr>
        <p:grpSpPr bwMode="auto">
          <a:xfrm>
            <a:off x="3636963" y="2338388"/>
            <a:ext cx="3151187" cy="3025775"/>
            <a:chOff x="1993" y="3056"/>
            <a:chExt cx="5368" cy="5087"/>
          </a:xfrm>
        </p:grpSpPr>
        <p:sp>
          <p:nvSpPr>
            <p:cNvPr id="15" name="AutoShape 27"/>
            <p:cNvSpPr>
              <a:spLocks noChangeAspect="1" noChangeArrowheads="1" noTextEdit="1"/>
            </p:cNvSpPr>
            <p:nvPr/>
          </p:nvSpPr>
          <p:spPr bwMode="auto">
            <a:xfrm>
              <a:off x="1993" y="3056"/>
              <a:ext cx="5368" cy="508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" name="Line 26"/>
            <p:cNvSpPr>
              <a:spLocks noChangeShapeType="1"/>
            </p:cNvSpPr>
            <p:nvPr/>
          </p:nvSpPr>
          <p:spPr bwMode="auto">
            <a:xfrm>
              <a:off x="2704" y="7097"/>
              <a:ext cx="4235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" name="Line 25"/>
            <p:cNvSpPr>
              <a:spLocks noChangeShapeType="1"/>
            </p:cNvSpPr>
            <p:nvPr/>
          </p:nvSpPr>
          <p:spPr bwMode="auto">
            <a:xfrm flipV="1">
              <a:off x="2704" y="3336"/>
              <a:ext cx="0" cy="3761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8" name="Text Box 24"/>
            <p:cNvSpPr txBox="1">
              <a:spLocks noChangeArrowheads="1"/>
            </p:cNvSpPr>
            <p:nvPr/>
          </p:nvSpPr>
          <p:spPr bwMode="auto">
            <a:xfrm>
              <a:off x="2280" y="3195"/>
              <a:ext cx="281" cy="419"/>
            </a:xfrm>
            <a:prstGeom prst="rect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defRPr/>
              </a:pPr>
              <a:r>
                <a:rPr lang="en-US" dirty="0">
                  <a:solidFill>
                    <a:srgbClr val="000000"/>
                  </a:solidFill>
                </a:rPr>
                <a:t>V</a:t>
              </a: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9" name="Text Box 23"/>
            <p:cNvSpPr txBox="1">
              <a:spLocks noChangeArrowheads="1"/>
            </p:cNvSpPr>
            <p:nvPr/>
          </p:nvSpPr>
          <p:spPr bwMode="auto">
            <a:xfrm>
              <a:off x="6617" y="7249"/>
              <a:ext cx="425" cy="419"/>
            </a:xfrm>
            <a:prstGeom prst="rect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defRPr/>
              </a:pPr>
              <a:r>
                <a:rPr lang="en-US" dirty="0">
                  <a:solidFill>
                    <a:srgbClr val="000000"/>
                  </a:solidFill>
                </a:rPr>
                <a:t>T</a:t>
              </a:r>
            </a:p>
          </p:txBody>
        </p:sp>
        <p:sp>
          <p:nvSpPr>
            <p:cNvPr id="20" name="Text Box 22"/>
            <p:cNvSpPr txBox="1">
              <a:spLocks noChangeArrowheads="1"/>
            </p:cNvSpPr>
            <p:nvPr/>
          </p:nvSpPr>
          <p:spPr bwMode="auto">
            <a:xfrm>
              <a:off x="2845" y="5717"/>
              <a:ext cx="422" cy="419"/>
            </a:xfrm>
            <a:prstGeom prst="rect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defRPr/>
              </a:pPr>
              <a:r>
                <a:rPr lang="ru-RU" sz="1400" b="1">
                  <a:solidFill>
                    <a:srgbClr val="000000"/>
                  </a:solidFill>
                  <a:ea typeface="Times New Roman" pitchFamily="18" charset="0"/>
                </a:rPr>
                <a:t>1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2420" y="7238"/>
              <a:ext cx="425" cy="416"/>
            </a:xfrm>
            <a:prstGeom prst="rect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defRPr/>
              </a:pPr>
              <a:r>
                <a:rPr lang="ru-RU" sz="1600">
                  <a:solidFill>
                    <a:srgbClr val="000000"/>
                  </a:solidFill>
                  <a:ea typeface="Times New Roman" pitchFamily="18" charset="0"/>
                </a:rPr>
                <a:t>0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>
              <a:off x="5184" y="3486"/>
              <a:ext cx="427" cy="419"/>
            </a:xfrm>
            <a:prstGeom prst="rect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defRPr/>
              </a:pPr>
              <a:r>
                <a:rPr lang="ru-RU" sz="1400" b="1">
                  <a:solidFill>
                    <a:srgbClr val="000000"/>
                  </a:solidFill>
                  <a:ea typeface="Times New Roman" pitchFamily="18" charset="0"/>
                </a:rPr>
                <a:t>2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3" name="AutoShape 19"/>
            <p:cNvSpPr>
              <a:spLocks noChangeShapeType="1"/>
            </p:cNvSpPr>
            <p:nvPr/>
          </p:nvSpPr>
          <p:spPr bwMode="auto">
            <a:xfrm>
              <a:off x="5184" y="4030"/>
              <a:ext cx="0" cy="2213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4" name="AutoShape 18"/>
            <p:cNvSpPr>
              <a:spLocks noChangeShapeType="1"/>
            </p:cNvSpPr>
            <p:nvPr/>
          </p:nvSpPr>
          <p:spPr bwMode="auto">
            <a:xfrm>
              <a:off x="5184" y="5020"/>
              <a:ext cx="0" cy="31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5" name="AutoShape 17"/>
            <p:cNvSpPr>
              <a:spLocks noChangeShapeType="1"/>
            </p:cNvSpPr>
            <p:nvPr/>
          </p:nvSpPr>
          <p:spPr bwMode="auto">
            <a:xfrm flipH="1">
              <a:off x="3351" y="6243"/>
              <a:ext cx="1834" cy="0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6" name="AutoShape 16"/>
            <p:cNvSpPr>
              <a:spLocks noChangeShapeType="1"/>
            </p:cNvSpPr>
            <p:nvPr/>
          </p:nvSpPr>
          <p:spPr bwMode="auto">
            <a:xfrm flipV="1">
              <a:off x="3351" y="4030"/>
              <a:ext cx="1834" cy="2213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7" name="AutoShape 15"/>
            <p:cNvSpPr>
              <a:spLocks noChangeShapeType="1"/>
            </p:cNvSpPr>
            <p:nvPr/>
          </p:nvSpPr>
          <p:spPr bwMode="auto">
            <a:xfrm flipV="1">
              <a:off x="2704" y="6243"/>
              <a:ext cx="646" cy="854"/>
            </a:xfrm>
            <a:prstGeom prst="straightConnector1">
              <a:avLst/>
            </a:prstGeom>
            <a:ln>
              <a:prstDash val="dash"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8" name="AutoShape 14"/>
            <p:cNvSpPr>
              <a:spLocks noChangeShapeType="1"/>
            </p:cNvSpPr>
            <p:nvPr/>
          </p:nvSpPr>
          <p:spPr bwMode="auto">
            <a:xfrm flipH="1">
              <a:off x="4102" y="6243"/>
              <a:ext cx="408" cy="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9" name="Text Box 13"/>
            <p:cNvSpPr txBox="1">
              <a:spLocks noChangeArrowheads="1"/>
            </p:cNvSpPr>
            <p:nvPr/>
          </p:nvSpPr>
          <p:spPr bwMode="auto">
            <a:xfrm>
              <a:off x="5279" y="6243"/>
              <a:ext cx="425" cy="419"/>
            </a:xfrm>
            <a:prstGeom prst="rect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defRPr/>
              </a:pPr>
              <a:r>
                <a:rPr lang="ru-RU" sz="1400" b="1">
                  <a:solidFill>
                    <a:srgbClr val="000000"/>
                  </a:solidFill>
                  <a:ea typeface="Times New Roman" pitchFamily="18" charset="0"/>
                </a:rPr>
                <a:t>3</a:t>
              </a:r>
              <a:endParaRPr lang="ru-RU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32 -0.00625 L -0.29878 -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9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924800" y="304800"/>
            <a:ext cx="847725" cy="838200"/>
          </a:xfrm>
          <a:prstGeom prst="actionButtonBlank">
            <a:avLst/>
          </a:prstGeom>
          <a:gradFill rotWithShape="1">
            <a:gsLst>
              <a:gs pos="0">
                <a:srgbClr val="99FF66"/>
              </a:gs>
              <a:gs pos="100000">
                <a:srgbClr val="009900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3" name="WordArt 6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153400" y="533400"/>
            <a:ext cx="381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444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7</a:t>
            </a:r>
          </a:p>
        </p:txBody>
      </p:sp>
      <p:sp>
        <p:nvSpPr>
          <p:cNvPr id="20484" name="Rectangle 7"/>
          <p:cNvSpPr>
            <a:spLocks noChangeArrowheads="1"/>
          </p:cNvSpPr>
          <p:nvPr/>
        </p:nvSpPr>
        <p:spPr bwMode="auto">
          <a:xfrm>
            <a:off x="1676400" y="609600"/>
            <a:ext cx="60960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2800" b="1" i="1">
                <a:solidFill>
                  <a:srgbClr val="FF0000"/>
                </a:solidFill>
                <a:latin typeface="Tahoma" pitchFamily="34" charset="0"/>
              </a:rPr>
              <a:t>Игра</a:t>
            </a:r>
            <a:r>
              <a:rPr kumimoji="0" lang="ru-RU" sz="280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kumimoji="0" lang="ru-RU" sz="3100">
                <a:solidFill>
                  <a:srgbClr val="0000FF"/>
                </a:solidFill>
                <a:latin typeface="Tahoma" pitchFamily="34" charset="0"/>
              </a:rPr>
              <a:t>«График, я тебя знаю!»</a:t>
            </a:r>
          </a:p>
        </p:txBody>
      </p:sp>
      <p:sp>
        <p:nvSpPr>
          <p:cNvPr id="20485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27900" y="6172200"/>
            <a:ext cx="1587500" cy="433388"/>
          </a:xfrm>
          <a:prstGeom prst="actionButtonBlank">
            <a:avLst/>
          </a:prstGeom>
          <a:solidFill>
            <a:schemeClr val="accent1"/>
          </a:solidFill>
          <a:ln w="222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Играть дальше</a:t>
            </a: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3276600" y="2438400"/>
            <a:ext cx="56388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3200" b="1">
                <a:solidFill>
                  <a:srgbClr val="990099"/>
                </a:solidFill>
              </a:rPr>
              <a:t>         </a:t>
            </a:r>
            <a:r>
              <a:rPr kumimoji="0" lang="ru-RU" sz="2600" b="1" u="sng">
                <a:solidFill>
                  <a:srgbClr val="990099"/>
                </a:solidFill>
              </a:rPr>
              <a:t>Правильный ответ: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endParaRPr kumimoji="0" lang="ru-RU" sz="2600" b="1" u="sng">
              <a:solidFill>
                <a:srgbClr val="990099"/>
              </a:solidFill>
            </a:endParaRP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endParaRPr kumimoji="0" lang="ru-RU" sz="2600" b="1" u="sng">
              <a:solidFill>
                <a:srgbClr val="990099"/>
              </a:solidFill>
            </a:endParaRPr>
          </a:p>
        </p:txBody>
      </p:sp>
      <p:sp>
        <p:nvSpPr>
          <p:cNvPr id="20487" name="Text Box 13"/>
          <p:cNvSpPr txBox="1">
            <a:spLocks noChangeArrowheads="1"/>
          </p:cNvSpPr>
          <p:nvPr/>
        </p:nvSpPr>
        <p:spPr bwMode="auto">
          <a:xfrm>
            <a:off x="1508125" y="5651500"/>
            <a:ext cx="354488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>
                <a:solidFill>
                  <a:srgbClr val="000000"/>
                </a:solidFill>
              </a:rPr>
              <a:t>Для проверки правильности ответа</a:t>
            </a:r>
          </a:p>
          <a:p>
            <a:pPr>
              <a:lnSpc>
                <a:spcPct val="80000"/>
              </a:lnSpc>
            </a:pPr>
            <a:r>
              <a:rPr lang="ru-RU" sz="1600">
                <a:solidFill>
                  <a:srgbClr val="000000"/>
                </a:solidFill>
              </a:rPr>
              <a:t>щёлкните левой клавишей мыши</a:t>
            </a:r>
          </a:p>
        </p:txBody>
      </p:sp>
      <p:pic>
        <p:nvPicPr>
          <p:cNvPr id="20488" name="Рисунок 7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0513" y="161925"/>
            <a:ext cx="890587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Rectangle 13"/>
          <p:cNvSpPr>
            <a:spLocks noChangeArrowheads="1"/>
          </p:cNvSpPr>
          <p:nvPr/>
        </p:nvSpPr>
        <p:spPr bwMode="auto">
          <a:xfrm>
            <a:off x="2870200" y="1547813"/>
            <a:ext cx="614680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2800" b="1">
                <a:solidFill>
                  <a:srgbClr val="000066"/>
                </a:solidFill>
              </a:rPr>
              <a:t>- </a:t>
            </a:r>
            <a:r>
              <a:rPr kumimoji="0" lang="ru-RU" b="1">
                <a:solidFill>
                  <a:srgbClr val="000066"/>
                </a:solidFill>
              </a:rPr>
              <a:t>Представьте этот же процесс в координатах р, </a:t>
            </a:r>
            <a:r>
              <a:rPr kumimoji="0" lang="en-US" b="1">
                <a:solidFill>
                  <a:srgbClr val="000066"/>
                </a:solidFill>
              </a:rPr>
              <a:t>V</a:t>
            </a:r>
            <a:r>
              <a:rPr kumimoji="0" lang="ru-RU" b="1">
                <a:solidFill>
                  <a:srgbClr val="000066"/>
                </a:solidFill>
              </a:rPr>
              <a:t>. </a:t>
            </a:r>
          </a:p>
        </p:txBody>
      </p:sp>
      <p:sp>
        <p:nvSpPr>
          <p:cNvPr id="20490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2" name="Group 13"/>
          <p:cNvGrpSpPr>
            <a:grpSpLocks noChangeAspect="1"/>
          </p:cNvGrpSpPr>
          <p:nvPr/>
        </p:nvGrpSpPr>
        <p:grpSpPr bwMode="auto">
          <a:xfrm>
            <a:off x="4540250" y="2987675"/>
            <a:ext cx="2817813" cy="2705100"/>
            <a:chOff x="1993" y="3056"/>
            <a:chExt cx="5368" cy="5087"/>
          </a:xfrm>
        </p:grpSpPr>
        <p:sp>
          <p:nvSpPr>
            <p:cNvPr id="48" name="AutoShape 28"/>
            <p:cNvSpPr>
              <a:spLocks noChangeAspect="1" noChangeArrowheads="1" noTextEdit="1"/>
            </p:cNvSpPr>
            <p:nvPr/>
          </p:nvSpPr>
          <p:spPr bwMode="auto">
            <a:xfrm>
              <a:off x="1993" y="3056"/>
              <a:ext cx="5368" cy="508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9" name="Line 27"/>
            <p:cNvSpPr>
              <a:spLocks noChangeShapeType="1"/>
            </p:cNvSpPr>
            <p:nvPr/>
          </p:nvSpPr>
          <p:spPr bwMode="auto">
            <a:xfrm>
              <a:off x="2704" y="7098"/>
              <a:ext cx="4234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0" name="Line 26"/>
            <p:cNvSpPr>
              <a:spLocks noChangeShapeType="1"/>
            </p:cNvSpPr>
            <p:nvPr/>
          </p:nvSpPr>
          <p:spPr bwMode="auto">
            <a:xfrm flipV="1">
              <a:off x="2704" y="3334"/>
              <a:ext cx="0" cy="3764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" name="Text Box 25"/>
            <p:cNvSpPr txBox="1">
              <a:spLocks noChangeArrowheads="1"/>
            </p:cNvSpPr>
            <p:nvPr/>
          </p:nvSpPr>
          <p:spPr bwMode="auto">
            <a:xfrm>
              <a:off x="2280" y="3196"/>
              <a:ext cx="281" cy="418"/>
            </a:xfrm>
            <a:prstGeom prst="rect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defRPr/>
              </a:pPr>
              <a:r>
                <a:rPr lang="en-US" sz="1600">
                  <a:solidFill>
                    <a:srgbClr val="000000"/>
                  </a:solidFill>
                  <a:ea typeface="Times New Roman" pitchFamily="18" charset="0"/>
                </a:rPr>
                <a:t>p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2" name="Text Box 24"/>
            <p:cNvSpPr txBox="1">
              <a:spLocks noChangeArrowheads="1"/>
            </p:cNvSpPr>
            <p:nvPr/>
          </p:nvSpPr>
          <p:spPr bwMode="auto">
            <a:xfrm>
              <a:off x="6656" y="7238"/>
              <a:ext cx="423" cy="418"/>
            </a:xfrm>
            <a:prstGeom prst="rect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defRPr/>
              </a:pPr>
              <a:r>
                <a:rPr lang="en-US" sz="1600">
                  <a:solidFill>
                    <a:srgbClr val="000000"/>
                  </a:solidFill>
                  <a:ea typeface="Times New Roman" pitchFamily="18" charset="0"/>
                </a:rPr>
                <a:t>V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3" name="Text Box 23"/>
            <p:cNvSpPr txBox="1">
              <a:spLocks noChangeArrowheads="1"/>
            </p:cNvSpPr>
            <p:nvPr/>
          </p:nvSpPr>
          <p:spPr bwMode="auto">
            <a:xfrm>
              <a:off x="2843" y="6137"/>
              <a:ext cx="423" cy="505"/>
            </a:xfrm>
            <a:prstGeom prst="rect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defRPr/>
              </a:pPr>
              <a:r>
                <a:rPr lang="ru-RU" sz="1400" b="1" dirty="0">
                  <a:solidFill>
                    <a:srgbClr val="000000"/>
                  </a:solidFill>
                  <a:ea typeface="Times New Roman" pitchFamily="18" charset="0"/>
                </a:rPr>
                <a:t>1</a:t>
              </a: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54" name="Text Box 22"/>
            <p:cNvSpPr txBox="1">
              <a:spLocks noChangeArrowheads="1"/>
            </p:cNvSpPr>
            <p:nvPr/>
          </p:nvSpPr>
          <p:spPr bwMode="auto">
            <a:xfrm>
              <a:off x="2419" y="7238"/>
              <a:ext cx="423" cy="415"/>
            </a:xfrm>
            <a:prstGeom prst="rect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defRPr/>
              </a:pPr>
              <a:r>
                <a:rPr lang="ru-RU" sz="1600">
                  <a:solidFill>
                    <a:srgbClr val="000000"/>
                  </a:solidFill>
                  <a:ea typeface="Times New Roman" pitchFamily="18" charset="0"/>
                </a:rPr>
                <a:t>0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5" name="Text Box 21"/>
            <p:cNvSpPr txBox="1">
              <a:spLocks noChangeArrowheads="1"/>
            </p:cNvSpPr>
            <p:nvPr/>
          </p:nvSpPr>
          <p:spPr bwMode="auto">
            <a:xfrm>
              <a:off x="3266" y="3904"/>
              <a:ext cx="426" cy="418"/>
            </a:xfrm>
            <a:prstGeom prst="rect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defRPr/>
              </a:pPr>
              <a:r>
                <a:rPr lang="en-US" sz="1400" b="1">
                  <a:solidFill>
                    <a:srgbClr val="000000"/>
                  </a:solidFill>
                  <a:ea typeface="Times New Roman" pitchFamily="18" charset="0"/>
                </a:rPr>
                <a:t>3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6" name="AutoShape 20"/>
            <p:cNvSpPr>
              <a:spLocks noChangeShapeType="1"/>
            </p:cNvSpPr>
            <p:nvPr/>
          </p:nvSpPr>
          <p:spPr bwMode="auto">
            <a:xfrm>
              <a:off x="3351" y="4519"/>
              <a:ext cx="3" cy="1723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7" name="AutoShape 19"/>
            <p:cNvSpPr>
              <a:spLocks noChangeShapeType="1"/>
            </p:cNvSpPr>
            <p:nvPr/>
          </p:nvSpPr>
          <p:spPr bwMode="auto">
            <a:xfrm>
              <a:off x="3351" y="5020"/>
              <a:ext cx="0" cy="31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8" name="AutoShape 18"/>
            <p:cNvSpPr>
              <a:spLocks noChangeShapeType="1"/>
            </p:cNvSpPr>
            <p:nvPr/>
          </p:nvSpPr>
          <p:spPr bwMode="auto">
            <a:xfrm flipH="1">
              <a:off x="3351" y="6241"/>
              <a:ext cx="1805" cy="3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9" name="AutoShape 17"/>
            <p:cNvSpPr>
              <a:spLocks noChangeShapeType="1"/>
            </p:cNvSpPr>
            <p:nvPr/>
          </p:nvSpPr>
          <p:spPr bwMode="auto">
            <a:xfrm>
              <a:off x="4291" y="6244"/>
              <a:ext cx="457" cy="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0" name="Text Box 16"/>
            <p:cNvSpPr txBox="1">
              <a:spLocks noChangeArrowheads="1"/>
            </p:cNvSpPr>
            <p:nvPr/>
          </p:nvSpPr>
          <p:spPr bwMode="auto">
            <a:xfrm>
              <a:off x="5794" y="6137"/>
              <a:ext cx="514" cy="421"/>
            </a:xfrm>
            <a:prstGeom prst="rect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defRPr/>
              </a:pPr>
              <a:r>
                <a:rPr lang="en-US" sz="1400" b="1">
                  <a:solidFill>
                    <a:srgbClr val="000000"/>
                  </a:solidFill>
                  <a:ea typeface="Times New Roman" pitchFamily="18" charset="0"/>
                </a:rPr>
                <a:t>2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" name="Freeform 15"/>
            <p:cNvSpPr>
              <a:spLocks/>
            </p:cNvSpPr>
            <p:nvPr/>
          </p:nvSpPr>
          <p:spPr bwMode="auto">
            <a:xfrm>
              <a:off x="3351" y="4519"/>
              <a:ext cx="1787" cy="17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02" y="1697"/>
                </a:cxn>
                <a:cxn ang="0">
                  <a:pos x="3002" y="2225"/>
                </a:cxn>
              </a:cxnLst>
              <a:rect l="0" t="0" r="r" b="b"/>
              <a:pathLst>
                <a:path w="3002" h="2225">
                  <a:moveTo>
                    <a:pt x="0" y="0"/>
                  </a:moveTo>
                  <a:cubicBezTo>
                    <a:pt x="151" y="663"/>
                    <a:pt x="302" y="1326"/>
                    <a:pt x="802" y="1697"/>
                  </a:cubicBezTo>
                  <a:cubicBezTo>
                    <a:pt x="1302" y="2068"/>
                    <a:pt x="2636" y="2137"/>
                    <a:pt x="3002" y="2225"/>
                  </a:cubicBezTo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2" name="AutoShape 14"/>
            <p:cNvSpPr>
              <a:spLocks noChangeShapeType="1"/>
            </p:cNvSpPr>
            <p:nvPr/>
          </p:nvSpPr>
          <p:spPr bwMode="auto">
            <a:xfrm flipH="1" flipV="1">
              <a:off x="3919" y="5805"/>
              <a:ext cx="172" cy="122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12"/>
          <p:cNvGrpSpPr>
            <a:grpSpLocks noChangeAspect="1"/>
          </p:cNvGrpSpPr>
          <p:nvPr/>
        </p:nvGrpSpPr>
        <p:grpSpPr bwMode="auto">
          <a:xfrm>
            <a:off x="3852863" y="2338388"/>
            <a:ext cx="2935287" cy="2817812"/>
            <a:chOff x="1993" y="3056"/>
            <a:chExt cx="5368" cy="5087"/>
          </a:xfrm>
        </p:grpSpPr>
        <p:sp>
          <p:nvSpPr>
            <p:cNvPr id="15" name="AutoShape 27"/>
            <p:cNvSpPr>
              <a:spLocks noChangeAspect="1" noChangeArrowheads="1" noTextEdit="1"/>
            </p:cNvSpPr>
            <p:nvPr/>
          </p:nvSpPr>
          <p:spPr bwMode="auto">
            <a:xfrm>
              <a:off x="1993" y="3056"/>
              <a:ext cx="5368" cy="508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" name="Line 26"/>
            <p:cNvSpPr>
              <a:spLocks noChangeShapeType="1"/>
            </p:cNvSpPr>
            <p:nvPr/>
          </p:nvSpPr>
          <p:spPr bwMode="auto">
            <a:xfrm>
              <a:off x="2704" y="7097"/>
              <a:ext cx="4233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" name="Line 25"/>
            <p:cNvSpPr>
              <a:spLocks noChangeShapeType="1"/>
            </p:cNvSpPr>
            <p:nvPr/>
          </p:nvSpPr>
          <p:spPr bwMode="auto">
            <a:xfrm flipV="1">
              <a:off x="2704" y="3334"/>
              <a:ext cx="0" cy="3763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8" name="Text Box 24"/>
            <p:cNvSpPr txBox="1">
              <a:spLocks noChangeArrowheads="1"/>
            </p:cNvSpPr>
            <p:nvPr/>
          </p:nvSpPr>
          <p:spPr bwMode="auto">
            <a:xfrm>
              <a:off x="2280" y="3196"/>
              <a:ext cx="282" cy="416"/>
            </a:xfrm>
            <a:prstGeom prst="rect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defRPr/>
              </a:pPr>
              <a:r>
                <a:rPr lang="en-US" dirty="0">
                  <a:solidFill>
                    <a:srgbClr val="000000"/>
                  </a:solidFill>
                </a:rPr>
                <a:t>V</a:t>
              </a: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9" name="Text Box 23"/>
            <p:cNvSpPr txBox="1">
              <a:spLocks noChangeArrowheads="1"/>
            </p:cNvSpPr>
            <p:nvPr/>
          </p:nvSpPr>
          <p:spPr bwMode="auto">
            <a:xfrm>
              <a:off x="6615" y="7249"/>
              <a:ext cx="427" cy="418"/>
            </a:xfrm>
            <a:prstGeom prst="rect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defRPr/>
              </a:pPr>
              <a:r>
                <a:rPr lang="en-US" dirty="0">
                  <a:solidFill>
                    <a:srgbClr val="000000"/>
                  </a:solidFill>
                </a:rPr>
                <a:t>T</a:t>
              </a:r>
            </a:p>
          </p:txBody>
        </p:sp>
        <p:sp>
          <p:nvSpPr>
            <p:cNvPr id="20" name="Text Box 22"/>
            <p:cNvSpPr txBox="1">
              <a:spLocks noChangeArrowheads="1"/>
            </p:cNvSpPr>
            <p:nvPr/>
          </p:nvSpPr>
          <p:spPr bwMode="auto">
            <a:xfrm>
              <a:off x="2844" y="5718"/>
              <a:ext cx="424" cy="418"/>
            </a:xfrm>
            <a:prstGeom prst="rect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defRPr/>
              </a:pPr>
              <a:r>
                <a:rPr lang="ru-RU" sz="1400" b="1">
                  <a:solidFill>
                    <a:srgbClr val="000000"/>
                  </a:solidFill>
                  <a:ea typeface="Times New Roman" pitchFamily="18" charset="0"/>
                </a:rPr>
                <a:t>1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2420" y="7237"/>
              <a:ext cx="424" cy="416"/>
            </a:xfrm>
            <a:prstGeom prst="rect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defRPr/>
              </a:pPr>
              <a:r>
                <a:rPr lang="ru-RU" sz="1600">
                  <a:solidFill>
                    <a:srgbClr val="000000"/>
                  </a:solidFill>
                  <a:ea typeface="Times New Roman" pitchFamily="18" charset="0"/>
                </a:rPr>
                <a:t>0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>
              <a:off x="5184" y="3486"/>
              <a:ext cx="427" cy="418"/>
            </a:xfrm>
            <a:prstGeom prst="rect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defRPr/>
              </a:pPr>
              <a:r>
                <a:rPr lang="ru-RU" sz="1400" b="1">
                  <a:solidFill>
                    <a:srgbClr val="000000"/>
                  </a:solidFill>
                  <a:ea typeface="Times New Roman" pitchFamily="18" charset="0"/>
                </a:rPr>
                <a:t>2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3" name="AutoShape 19"/>
            <p:cNvSpPr>
              <a:spLocks noChangeShapeType="1"/>
            </p:cNvSpPr>
            <p:nvPr/>
          </p:nvSpPr>
          <p:spPr bwMode="auto">
            <a:xfrm>
              <a:off x="5184" y="4030"/>
              <a:ext cx="0" cy="2212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4" name="AutoShape 18"/>
            <p:cNvSpPr>
              <a:spLocks noChangeShapeType="1"/>
            </p:cNvSpPr>
            <p:nvPr/>
          </p:nvSpPr>
          <p:spPr bwMode="auto">
            <a:xfrm>
              <a:off x="5184" y="5022"/>
              <a:ext cx="0" cy="307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5" name="AutoShape 17"/>
            <p:cNvSpPr>
              <a:spLocks noChangeShapeType="1"/>
            </p:cNvSpPr>
            <p:nvPr/>
          </p:nvSpPr>
          <p:spPr bwMode="auto">
            <a:xfrm flipH="1">
              <a:off x="3352" y="6243"/>
              <a:ext cx="1832" cy="0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6" name="AutoShape 16"/>
            <p:cNvSpPr>
              <a:spLocks noChangeShapeType="1"/>
            </p:cNvSpPr>
            <p:nvPr/>
          </p:nvSpPr>
          <p:spPr bwMode="auto">
            <a:xfrm flipV="1">
              <a:off x="3352" y="4030"/>
              <a:ext cx="1832" cy="2212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7" name="AutoShape 15"/>
            <p:cNvSpPr>
              <a:spLocks noChangeShapeType="1"/>
            </p:cNvSpPr>
            <p:nvPr/>
          </p:nvSpPr>
          <p:spPr bwMode="auto">
            <a:xfrm flipV="1">
              <a:off x="2704" y="6243"/>
              <a:ext cx="647" cy="854"/>
            </a:xfrm>
            <a:prstGeom prst="straightConnector1">
              <a:avLst/>
            </a:prstGeom>
            <a:ln>
              <a:prstDash val="dash"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8" name="AutoShape 14"/>
            <p:cNvSpPr>
              <a:spLocks noChangeShapeType="1"/>
            </p:cNvSpPr>
            <p:nvPr/>
          </p:nvSpPr>
          <p:spPr bwMode="auto">
            <a:xfrm flipH="1">
              <a:off x="4104" y="6243"/>
              <a:ext cx="406" cy="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9" name="Text Box 13"/>
            <p:cNvSpPr txBox="1">
              <a:spLocks noChangeArrowheads="1"/>
            </p:cNvSpPr>
            <p:nvPr/>
          </p:nvSpPr>
          <p:spPr bwMode="auto">
            <a:xfrm>
              <a:off x="5279" y="6243"/>
              <a:ext cx="424" cy="418"/>
            </a:xfrm>
            <a:prstGeom prst="rect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defRPr/>
              </a:pPr>
              <a:r>
                <a:rPr lang="ru-RU" sz="1400" b="1">
                  <a:solidFill>
                    <a:srgbClr val="000000"/>
                  </a:solidFill>
                  <a:ea typeface="Times New Roman" pitchFamily="18" charset="0"/>
                </a:rPr>
                <a:t>3</a:t>
              </a:r>
              <a:endParaRPr lang="ru-RU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-0.37431 -0.322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" y="-1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6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924800" y="304800"/>
            <a:ext cx="847725" cy="838200"/>
          </a:xfrm>
          <a:prstGeom prst="actionButtonBlank">
            <a:avLst/>
          </a:prstGeom>
          <a:gradFill rotWithShape="1">
            <a:gsLst>
              <a:gs pos="0">
                <a:srgbClr val="FFFF00"/>
              </a:gs>
              <a:gs pos="100000">
                <a:srgbClr val="FF9900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59" name="WordArt 6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153400" y="533400"/>
            <a:ext cx="381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444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6</a:t>
            </a:r>
          </a:p>
        </p:txBody>
      </p:sp>
      <p:sp>
        <p:nvSpPr>
          <p:cNvPr id="19460" name="Rectangle 7"/>
          <p:cNvSpPr>
            <a:spLocks noChangeArrowheads="1"/>
          </p:cNvSpPr>
          <p:nvPr/>
        </p:nvSpPr>
        <p:spPr bwMode="auto">
          <a:xfrm>
            <a:off x="1676400" y="609600"/>
            <a:ext cx="61722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2800" b="1" i="1">
                <a:solidFill>
                  <a:srgbClr val="FF0000"/>
                </a:solidFill>
                <a:latin typeface="Tahoma" pitchFamily="34" charset="0"/>
              </a:rPr>
              <a:t>Игра</a:t>
            </a:r>
            <a:r>
              <a:rPr kumimoji="0" lang="ru-RU" sz="280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kumimoji="0" lang="ru-RU" sz="3100">
                <a:solidFill>
                  <a:srgbClr val="0000FF"/>
                </a:solidFill>
                <a:latin typeface="Tahoma" pitchFamily="34" charset="0"/>
              </a:rPr>
              <a:t>«График, я тебя знаю!»</a:t>
            </a:r>
          </a:p>
        </p:txBody>
      </p:sp>
      <p:sp>
        <p:nvSpPr>
          <p:cNvPr id="19461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40600" y="6172200"/>
            <a:ext cx="1574800" cy="433388"/>
          </a:xfrm>
          <a:prstGeom prst="actionButtonBlank">
            <a:avLst/>
          </a:prstGeom>
          <a:solidFill>
            <a:schemeClr val="accent1"/>
          </a:solidFill>
          <a:ln w="222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Играть дальше</a:t>
            </a: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1524000" y="2895600"/>
            <a:ext cx="739140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3200" b="1">
                <a:solidFill>
                  <a:srgbClr val="000066"/>
                </a:solidFill>
              </a:rPr>
              <a:t>                      </a:t>
            </a:r>
            <a:r>
              <a:rPr kumimoji="0" lang="ru-RU" sz="2600" b="1" u="sng">
                <a:solidFill>
                  <a:srgbClr val="990099"/>
                </a:solidFill>
              </a:rPr>
              <a:t>Правильный ответ: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2600" b="1">
                <a:solidFill>
                  <a:srgbClr val="990099"/>
                </a:solidFill>
              </a:rPr>
              <a:t>1 – 2  - изобарное нагревание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2600" b="1">
                <a:solidFill>
                  <a:srgbClr val="990099"/>
                </a:solidFill>
              </a:rPr>
              <a:t>2 - 3 – изотермическое сжатие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2600" b="1">
                <a:solidFill>
                  <a:srgbClr val="990099"/>
                </a:solidFill>
              </a:rPr>
              <a:t>3 - 1 – изохорное охлаждение </a:t>
            </a:r>
          </a:p>
        </p:txBody>
      </p:sp>
      <p:sp>
        <p:nvSpPr>
          <p:cNvPr id="19463" name="Text Box 12"/>
          <p:cNvSpPr txBox="1">
            <a:spLocks noChangeArrowheads="1"/>
          </p:cNvSpPr>
          <p:nvPr/>
        </p:nvSpPr>
        <p:spPr bwMode="auto">
          <a:xfrm>
            <a:off x="1457325" y="5702300"/>
            <a:ext cx="354488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>
                <a:solidFill>
                  <a:srgbClr val="000000"/>
                </a:solidFill>
              </a:rPr>
              <a:t>Для проверки правильности ответа</a:t>
            </a:r>
          </a:p>
          <a:p>
            <a:pPr>
              <a:lnSpc>
                <a:spcPct val="80000"/>
              </a:lnSpc>
            </a:pPr>
            <a:r>
              <a:rPr lang="ru-RU" sz="1600">
                <a:solidFill>
                  <a:srgbClr val="000000"/>
                </a:solidFill>
              </a:rPr>
              <a:t>щёлкните левой клавишей мыши</a:t>
            </a:r>
          </a:p>
        </p:txBody>
      </p:sp>
      <p:pic>
        <p:nvPicPr>
          <p:cNvPr id="19464" name="Рисунок 7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0513" y="161925"/>
            <a:ext cx="890587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Rectangle 13"/>
          <p:cNvSpPr>
            <a:spLocks noChangeArrowheads="1"/>
          </p:cNvSpPr>
          <p:nvPr/>
        </p:nvSpPr>
        <p:spPr bwMode="auto">
          <a:xfrm>
            <a:off x="3098800" y="1547813"/>
            <a:ext cx="5918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2800" b="1">
                <a:solidFill>
                  <a:srgbClr val="000066"/>
                </a:solidFill>
              </a:rPr>
              <a:t>- </a:t>
            </a:r>
            <a:r>
              <a:rPr kumimoji="0" lang="ru-RU" b="1">
                <a:solidFill>
                  <a:srgbClr val="000066"/>
                </a:solidFill>
              </a:rPr>
              <a:t>Назовите процессы 1-2, 2-3, 3-1. </a:t>
            </a:r>
          </a:p>
        </p:txBody>
      </p:sp>
      <p:sp>
        <p:nvSpPr>
          <p:cNvPr id="19466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2" name="Group 12"/>
          <p:cNvGrpSpPr>
            <a:grpSpLocks noChangeAspect="1"/>
          </p:cNvGrpSpPr>
          <p:nvPr/>
        </p:nvGrpSpPr>
        <p:grpSpPr bwMode="auto">
          <a:xfrm>
            <a:off x="3594100" y="2338388"/>
            <a:ext cx="3194050" cy="3067050"/>
            <a:chOff x="1993" y="3056"/>
            <a:chExt cx="5368" cy="5087"/>
          </a:xfrm>
        </p:grpSpPr>
        <p:sp>
          <p:nvSpPr>
            <p:cNvPr id="19483" name="AutoShape 27"/>
            <p:cNvSpPr>
              <a:spLocks noChangeAspect="1" noChangeArrowheads="1" noTextEdit="1"/>
            </p:cNvSpPr>
            <p:nvPr/>
          </p:nvSpPr>
          <p:spPr bwMode="auto">
            <a:xfrm>
              <a:off x="1993" y="3056"/>
              <a:ext cx="5368" cy="508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9482" name="Line 26"/>
            <p:cNvSpPr>
              <a:spLocks noChangeShapeType="1"/>
            </p:cNvSpPr>
            <p:nvPr/>
          </p:nvSpPr>
          <p:spPr bwMode="auto">
            <a:xfrm>
              <a:off x="2703" y="7098"/>
              <a:ext cx="4234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9481" name="Line 25"/>
            <p:cNvSpPr>
              <a:spLocks noChangeShapeType="1"/>
            </p:cNvSpPr>
            <p:nvPr/>
          </p:nvSpPr>
          <p:spPr bwMode="auto">
            <a:xfrm flipV="1">
              <a:off x="2703" y="3335"/>
              <a:ext cx="0" cy="3763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9480" name="Text Box 24"/>
            <p:cNvSpPr txBox="1">
              <a:spLocks noChangeArrowheads="1"/>
            </p:cNvSpPr>
            <p:nvPr/>
          </p:nvSpPr>
          <p:spPr bwMode="auto">
            <a:xfrm>
              <a:off x="2278" y="3196"/>
              <a:ext cx="283" cy="419"/>
            </a:xfrm>
            <a:prstGeom prst="rect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defRPr/>
              </a:pPr>
              <a:r>
                <a:rPr lang="en-US" dirty="0">
                  <a:solidFill>
                    <a:srgbClr val="000000"/>
                  </a:solidFill>
                </a:rPr>
                <a:t>V</a:t>
              </a: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9479" name="Text Box 23"/>
            <p:cNvSpPr txBox="1">
              <a:spLocks noChangeArrowheads="1"/>
            </p:cNvSpPr>
            <p:nvPr/>
          </p:nvSpPr>
          <p:spPr bwMode="auto">
            <a:xfrm>
              <a:off x="6617" y="7250"/>
              <a:ext cx="424" cy="419"/>
            </a:xfrm>
            <a:prstGeom prst="rect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defRPr/>
              </a:pPr>
              <a:r>
                <a:rPr lang="en-US" dirty="0">
                  <a:solidFill>
                    <a:srgbClr val="000000"/>
                  </a:solidFill>
                </a:rPr>
                <a:t>T</a:t>
              </a:r>
            </a:p>
          </p:txBody>
        </p:sp>
        <p:sp>
          <p:nvSpPr>
            <p:cNvPr id="19478" name="Text Box 22"/>
            <p:cNvSpPr txBox="1">
              <a:spLocks noChangeArrowheads="1"/>
            </p:cNvSpPr>
            <p:nvPr/>
          </p:nvSpPr>
          <p:spPr bwMode="auto">
            <a:xfrm>
              <a:off x="2844" y="5718"/>
              <a:ext cx="424" cy="419"/>
            </a:xfrm>
            <a:prstGeom prst="rect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defRPr/>
              </a:pPr>
              <a:r>
                <a:rPr lang="ru-RU" sz="1400" b="1">
                  <a:solidFill>
                    <a:srgbClr val="000000"/>
                  </a:solidFill>
                  <a:ea typeface="Times New Roman" pitchFamily="18" charset="0"/>
                </a:rPr>
                <a:t>1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9477" name="Text Box 21"/>
            <p:cNvSpPr txBox="1">
              <a:spLocks noChangeArrowheads="1"/>
            </p:cNvSpPr>
            <p:nvPr/>
          </p:nvSpPr>
          <p:spPr bwMode="auto">
            <a:xfrm>
              <a:off x="2420" y="7237"/>
              <a:ext cx="424" cy="416"/>
            </a:xfrm>
            <a:prstGeom prst="rect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defRPr/>
              </a:pPr>
              <a:r>
                <a:rPr lang="ru-RU" sz="1600">
                  <a:solidFill>
                    <a:srgbClr val="000000"/>
                  </a:solidFill>
                  <a:ea typeface="Times New Roman" pitchFamily="18" charset="0"/>
                </a:rPr>
                <a:t>0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9476" name="Text Box 20"/>
            <p:cNvSpPr txBox="1">
              <a:spLocks noChangeArrowheads="1"/>
            </p:cNvSpPr>
            <p:nvPr/>
          </p:nvSpPr>
          <p:spPr bwMode="auto">
            <a:xfrm>
              <a:off x="5184" y="3485"/>
              <a:ext cx="427" cy="419"/>
            </a:xfrm>
            <a:prstGeom prst="rect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defRPr/>
              </a:pPr>
              <a:r>
                <a:rPr lang="ru-RU" sz="1400" b="1">
                  <a:solidFill>
                    <a:srgbClr val="000000"/>
                  </a:solidFill>
                  <a:ea typeface="Times New Roman" pitchFamily="18" charset="0"/>
                </a:rPr>
                <a:t>2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9475" name="AutoShape 19"/>
            <p:cNvSpPr>
              <a:spLocks noChangeShapeType="1"/>
            </p:cNvSpPr>
            <p:nvPr/>
          </p:nvSpPr>
          <p:spPr bwMode="auto">
            <a:xfrm>
              <a:off x="5184" y="4030"/>
              <a:ext cx="0" cy="2212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9474" name="AutoShape 18"/>
            <p:cNvSpPr>
              <a:spLocks noChangeShapeType="1"/>
            </p:cNvSpPr>
            <p:nvPr/>
          </p:nvSpPr>
          <p:spPr bwMode="auto">
            <a:xfrm>
              <a:off x="5184" y="5020"/>
              <a:ext cx="0" cy="311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9473" name="AutoShape 17"/>
            <p:cNvSpPr>
              <a:spLocks noChangeShapeType="1"/>
            </p:cNvSpPr>
            <p:nvPr/>
          </p:nvSpPr>
          <p:spPr bwMode="auto">
            <a:xfrm flipH="1">
              <a:off x="3351" y="6242"/>
              <a:ext cx="1833" cy="0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9472" name="AutoShape 16"/>
            <p:cNvSpPr>
              <a:spLocks noChangeShapeType="1"/>
            </p:cNvSpPr>
            <p:nvPr/>
          </p:nvSpPr>
          <p:spPr bwMode="auto">
            <a:xfrm flipV="1">
              <a:off x="3351" y="4030"/>
              <a:ext cx="1833" cy="2212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9471" name="AutoShape 15"/>
            <p:cNvSpPr>
              <a:spLocks noChangeShapeType="1"/>
            </p:cNvSpPr>
            <p:nvPr/>
          </p:nvSpPr>
          <p:spPr bwMode="auto">
            <a:xfrm flipV="1">
              <a:off x="2703" y="6242"/>
              <a:ext cx="648" cy="856"/>
            </a:xfrm>
            <a:prstGeom prst="straightConnector1">
              <a:avLst/>
            </a:prstGeom>
            <a:ln>
              <a:prstDash val="dash"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9470" name="AutoShape 14"/>
            <p:cNvSpPr>
              <a:spLocks noChangeShapeType="1"/>
            </p:cNvSpPr>
            <p:nvPr/>
          </p:nvSpPr>
          <p:spPr bwMode="auto">
            <a:xfrm flipH="1">
              <a:off x="4103" y="6242"/>
              <a:ext cx="408" cy="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9469" name="Text Box 13"/>
            <p:cNvSpPr txBox="1">
              <a:spLocks noChangeArrowheads="1"/>
            </p:cNvSpPr>
            <p:nvPr/>
          </p:nvSpPr>
          <p:spPr bwMode="auto">
            <a:xfrm>
              <a:off x="5280" y="6242"/>
              <a:ext cx="424" cy="419"/>
            </a:xfrm>
            <a:prstGeom prst="rect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defRPr/>
              </a:pPr>
              <a:r>
                <a:rPr lang="ru-RU" sz="1400" b="1">
                  <a:solidFill>
                    <a:srgbClr val="000000"/>
                  </a:solidFill>
                  <a:ea typeface="Times New Roman" pitchFamily="18" charset="0"/>
                </a:rPr>
                <a:t>3</a:t>
              </a:r>
              <a:endParaRPr lang="ru-RU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22222E-6 L -0.35105 -0.325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" y="-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1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924800" y="304800"/>
            <a:ext cx="847725" cy="838200"/>
          </a:xfrm>
          <a:prstGeom prst="actionButtonBlank">
            <a:avLst/>
          </a:prstGeom>
          <a:gradFill rotWithShape="1">
            <a:gsLst>
              <a:gs pos="0">
                <a:srgbClr val="99FF66"/>
              </a:gs>
              <a:gs pos="100000">
                <a:srgbClr val="009900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1" name="WordArt 6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153400" y="533400"/>
            <a:ext cx="381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444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9</a:t>
            </a:r>
          </a:p>
        </p:txBody>
      </p:sp>
      <p:sp>
        <p:nvSpPr>
          <p:cNvPr id="22532" name="Rectangle 7"/>
          <p:cNvSpPr>
            <a:spLocks noChangeArrowheads="1"/>
          </p:cNvSpPr>
          <p:nvPr/>
        </p:nvSpPr>
        <p:spPr bwMode="auto">
          <a:xfrm>
            <a:off x="1676400" y="609600"/>
            <a:ext cx="61722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2800" b="1" i="1">
                <a:solidFill>
                  <a:srgbClr val="FF0000"/>
                </a:solidFill>
                <a:latin typeface="Tahoma" pitchFamily="34" charset="0"/>
              </a:rPr>
              <a:t>Игра</a:t>
            </a:r>
            <a:r>
              <a:rPr kumimoji="0" lang="ru-RU" sz="280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kumimoji="0" lang="ru-RU" sz="3100">
                <a:solidFill>
                  <a:srgbClr val="0000FF"/>
                </a:solidFill>
                <a:latin typeface="Tahoma" pitchFamily="34" charset="0"/>
              </a:rPr>
              <a:t>«График, я тебя знаю!»</a:t>
            </a:r>
          </a:p>
        </p:txBody>
      </p:sp>
      <p:sp>
        <p:nvSpPr>
          <p:cNvPr id="22533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02500" y="6172200"/>
            <a:ext cx="1612900" cy="433388"/>
          </a:xfrm>
          <a:prstGeom prst="actionButtonBlank">
            <a:avLst/>
          </a:prstGeom>
          <a:solidFill>
            <a:schemeClr val="accent1"/>
          </a:solidFill>
          <a:ln w="222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Играть дальше</a:t>
            </a:r>
          </a:p>
        </p:txBody>
      </p:sp>
      <p:sp>
        <p:nvSpPr>
          <p:cNvPr id="38928" name="Rectangle 16"/>
          <p:cNvSpPr>
            <a:spLocks noChangeArrowheads="1"/>
          </p:cNvSpPr>
          <p:nvPr/>
        </p:nvSpPr>
        <p:spPr bwMode="auto">
          <a:xfrm>
            <a:off x="3840163" y="2089150"/>
            <a:ext cx="49530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3200" b="1">
                <a:solidFill>
                  <a:srgbClr val="000066"/>
                </a:solidFill>
              </a:rPr>
              <a:t>     </a:t>
            </a:r>
            <a:r>
              <a:rPr kumimoji="0" lang="ru-RU" sz="2600" b="1" u="sng">
                <a:solidFill>
                  <a:srgbClr val="990099"/>
                </a:solidFill>
              </a:rPr>
              <a:t>Правильный ответ: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2600" b="1">
                <a:solidFill>
                  <a:srgbClr val="990099"/>
                </a:solidFill>
              </a:rPr>
              <a:t>1-2 изохорное нагревание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2600" b="1">
                <a:solidFill>
                  <a:srgbClr val="990099"/>
                </a:solidFill>
              </a:rPr>
              <a:t>2-3 изотермическое расширение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2600" b="1">
                <a:solidFill>
                  <a:srgbClr val="990099"/>
                </a:solidFill>
              </a:rPr>
              <a:t>3-1 – изобарное охлаждение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2000" b="1">
                <a:solidFill>
                  <a:srgbClr val="660066"/>
                </a:solidFill>
              </a:rPr>
              <a:t>      </a:t>
            </a:r>
            <a:endParaRPr kumimoji="0" lang="ru-RU" sz="2400">
              <a:solidFill>
                <a:srgbClr val="660066"/>
              </a:solidFill>
            </a:endParaRPr>
          </a:p>
        </p:txBody>
      </p:sp>
      <p:sp>
        <p:nvSpPr>
          <p:cNvPr id="22535" name="Text Box 23"/>
          <p:cNvSpPr txBox="1">
            <a:spLocks noChangeArrowheads="1"/>
          </p:cNvSpPr>
          <p:nvPr/>
        </p:nvSpPr>
        <p:spPr bwMode="auto">
          <a:xfrm>
            <a:off x="1406525" y="5613400"/>
            <a:ext cx="354488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>
                <a:solidFill>
                  <a:srgbClr val="000000"/>
                </a:solidFill>
              </a:rPr>
              <a:t>Для проверки правильности ответа</a:t>
            </a:r>
          </a:p>
          <a:p>
            <a:pPr>
              <a:lnSpc>
                <a:spcPct val="80000"/>
              </a:lnSpc>
            </a:pPr>
            <a:r>
              <a:rPr lang="ru-RU" sz="1600">
                <a:solidFill>
                  <a:srgbClr val="000000"/>
                </a:solidFill>
              </a:rPr>
              <a:t>щёлкните левой клавишей мыши</a:t>
            </a:r>
          </a:p>
        </p:txBody>
      </p:sp>
      <p:pic>
        <p:nvPicPr>
          <p:cNvPr id="22536" name="Рисунок 7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0513" y="161925"/>
            <a:ext cx="890587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Rectangle 13"/>
          <p:cNvSpPr>
            <a:spLocks noChangeArrowheads="1"/>
          </p:cNvSpPr>
          <p:nvPr/>
        </p:nvSpPr>
        <p:spPr bwMode="auto">
          <a:xfrm>
            <a:off x="3098800" y="1547813"/>
            <a:ext cx="5918200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2800" b="1">
                <a:solidFill>
                  <a:srgbClr val="000066"/>
                </a:solidFill>
              </a:rPr>
              <a:t>- </a:t>
            </a:r>
            <a:r>
              <a:rPr kumimoji="0" lang="ru-RU" b="1">
                <a:solidFill>
                  <a:srgbClr val="000066"/>
                </a:solidFill>
              </a:rPr>
              <a:t>Назовите процессы. </a:t>
            </a:r>
          </a:p>
        </p:txBody>
      </p:sp>
      <p:sp>
        <p:nvSpPr>
          <p:cNvPr id="22538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2" name="Группа 43"/>
          <p:cNvGrpSpPr>
            <a:grpSpLocks/>
          </p:cNvGrpSpPr>
          <p:nvPr/>
        </p:nvGrpSpPr>
        <p:grpSpPr bwMode="auto">
          <a:xfrm>
            <a:off x="3370263" y="2254250"/>
            <a:ext cx="3316287" cy="3182938"/>
            <a:chOff x="3370522" y="2254102"/>
            <a:chExt cx="3316358" cy="3183122"/>
          </a:xfrm>
        </p:grpSpPr>
        <p:grpSp>
          <p:nvGrpSpPr>
            <p:cNvPr id="3" name="Group 17"/>
            <p:cNvGrpSpPr>
              <a:grpSpLocks noChangeAspect="1"/>
            </p:cNvGrpSpPr>
            <p:nvPr/>
          </p:nvGrpSpPr>
          <p:grpSpPr bwMode="auto">
            <a:xfrm>
              <a:off x="3370522" y="2254102"/>
              <a:ext cx="3316358" cy="3183122"/>
              <a:chOff x="1993" y="3056"/>
              <a:chExt cx="5368" cy="5087"/>
            </a:xfrm>
          </p:grpSpPr>
          <p:sp>
            <p:nvSpPr>
              <p:cNvPr id="22559" name="AutoShape 31"/>
              <p:cNvSpPr>
                <a:spLocks noChangeAspect="1" noChangeArrowheads="1" noTextEdit="1"/>
              </p:cNvSpPr>
              <p:nvPr/>
            </p:nvSpPr>
            <p:spPr bwMode="auto">
              <a:xfrm>
                <a:off x="1993" y="3056"/>
                <a:ext cx="5368" cy="508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2558" name="Line 30"/>
              <p:cNvSpPr>
                <a:spLocks noChangeShapeType="1"/>
              </p:cNvSpPr>
              <p:nvPr/>
            </p:nvSpPr>
            <p:spPr bwMode="auto">
              <a:xfrm>
                <a:off x="2702" y="7098"/>
                <a:ext cx="4235" cy="0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2557" name="Line 29"/>
              <p:cNvSpPr>
                <a:spLocks noChangeShapeType="1"/>
              </p:cNvSpPr>
              <p:nvPr/>
            </p:nvSpPr>
            <p:spPr bwMode="auto">
              <a:xfrm flipV="1">
                <a:off x="2702" y="3335"/>
                <a:ext cx="0" cy="3763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2556" name="Text Box 28"/>
              <p:cNvSpPr txBox="1">
                <a:spLocks noChangeArrowheads="1"/>
              </p:cNvSpPr>
              <p:nvPr/>
            </p:nvSpPr>
            <p:spPr bwMode="auto">
              <a:xfrm>
                <a:off x="2278" y="3196"/>
                <a:ext cx="283" cy="419"/>
              </a:xfrm>
              <a:prstGeom prst="rect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eaLnBrk="0" hangingPunct="0">
                  <a:defRPr/>
                </a:pPr>
                <a:r>
                  <a:rPr lang="en-US" sz="1600" dirty="0">
                    <a:solidFill>
                      <a:srgbClr val="000000"/>
                    </a:solidFill>
                    <a:ea typeface="Times New Roman" pitchFamily="18" charset="0"/>
                  </a:rPr>
                  <a:t>p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555" name="Text Box 27"/>
              <p:cNvSpPr txBox="1">
                <a:spLocks noChangeArrowheads="1"/>
              </p:cNvSpPr>
              <p:nvPr/>
            </p:nvSpPr>
            <p:spPr bwMode="auto">
              <a:xfrm>
                <a:off x="6654" y="7237"/>
                <a:ext cx="427" cy="419"/>
              </a:xfrm>
              <a:prstGeom prst="rect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eaLnBrk="0" hangingPunct="0">
                  <a:defRPr/>
                </a:pPr>
                <a:r>
                  <a:rPr lang="en-US" sz="1600">
                    <a:solidFill>
                      <a:srgbClr val="000000"/>
                    </a:solidFill>
                    <a:ea typeface="Times New Roman" pitchFamily="18" charset="0"/>
                  </a:rPr>
                  <a:t>T</a:t>
                </a: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554" name="Text Box 26"/>
              <p:cNvSpPr txBox="1">
                <a:spLocks noChangeArrowheads="1"/>
              </p:cNvSpPr>
              <p:nvPr/>
            </p:nvSpPr>
            <p:spPr bwMode="auto">
              <a:xfrm>
                <a:off x="2844" y="6136"/>
                <a:ext cx="424" cy="505"/>
              </a:xfrm>
              <a:prstGeom prst="rect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eaLnBrk="0" hangingPunct="0">
                  <a:defRPr/>
                </a:pPr>
                <a:r>
                  <a:rPr lang="ru-RU" sz="1400" b="1">
                    <a:solidFill>
                      <a:srgbClr val="000000"/>
                    </a:solidFill>
                    <a:ea typeface="Times New Roman" pitchFamily="18" charset="0"/>
                  </a:rPr>
                  <a:t>1</a:t>
                </a: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2553" name="Text Box 25"/>
              <p:cNvSpPr txBox="1">
                <a:spLocks noChangeArrowheads="1"/>
              </p:cNvSpPr>
              <p:nvPr/>
            </p:nvSpPr>
            <p:spPr bwMode="auto">
              <a:xfrm>
                <a:off x="2420" y="7237"/>
                <a:ext cx="424" cy="416"/>
              </a:xfrm>
              <a:prstGeom prst="rect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eaLnBrk="0" hangingPunct="0">
                  <a:defRPr/>
                </a:pPr>
                <a:r>
                  <a:rPr lang="ru-RU" sz="1600">
                    <a:solidFill>
                      <a:srgbClr val="000000"/>
                    </a:solidFill>
                    <a:ea typeface="Times New Roman" pitchFamily="18" charset="0"/>
                  </a:rPr>
                  <a:t>0</a:t>
                </a: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2552" name="Text Box 24"/>
              <p:cNvSpPr txBox="1">
                <a:spLocks noChangeArrowheads="1"/>
              </p:cNvSpPr>
              <p:nvPr/>
            </p:nvSpPr>
            <p:spPr bwMode="auto">
              <a:xfrm>
                <a:off x="5316" y="6164"/>
                <a:ext cx="427" cy="419"/>
              </a:xfrm>
              <a:prstGeom prst="rect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eaLnBrk="0" hangingPunct="0">
                  <a:defRPr/>
                </a:pPr>
                <a:r>
                  <a:rPr lang="en-US" sz="1400" b="1" dirty="0">
                    <a:solidFill>
                      <a:srgbClr val="000000"/>
                    </a:solidFill>
                    <a:ea typeface="Times New Roman" pitchFamily="18" charset="0"/>
                  </a:rPr>
                  <a:t>3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547" name="Text Box 19"/>
              <p:cNvSpPr txBox="1">
                <a:spLocks noChangeArrowheads="1"/>
              </p:cNvSpPr>
              <p:nvPr/>
            </p:nvSpPr>
            <p:spPr bwMode="auto">
              <a:xfrm>
                <a:off x="4969" y="3995"/>
                <a:ext cx="514" cy="421"/>
              </a:xfrm>
              <a:prstGeom prst="rect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eaLnBrk="0" hangingPunct="0">
                  <a:defRPr/>
                </a:pPr>
                <a:r>
                  <a:rPr lang="en-US" sz="1400" b="1" dirty="0">
                    <a:solidFill>
                      <a:srgbClr val="000000"/>
                    </a:solidFill>
                    <a:ea typeface="Times New Roman" pitchFamily="18" charset="0"/>
                  </a:rPr>
                  <a:t>2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546" name="AutoShape 18"/>
              <p:cNvSpPr>
                <a:spLocks noChangeShapeType="1"/>
              </p:cNvSpPr>
              <p:nvPr/>
            </p:nvSpPr>
            <p:spPr bwMode="auto">
              <a:xfrm flipV="1">
                <a:off x="3509" y="4535"/>
                <a:ext cx="1650" cy="1680"/>
              </a:xfrm>
              <a:prstGeom prst="straightConnector1">
                <a:avLst/>
              </a:prstGeom>
              <a:ln>
                <a:headEnd/>
                <a:tailEnd type="triangl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4" name="AutoShape 18"/>
            <p:cNvSpPr>
              <a:spLocks noChangeShapeType="1"/>
            </p:cNvSpPr>
            <p:nvPr/>
          </p:nvSpPr>
          <p:spPr bwMode="auto">
            <a:xfrm>
              <a:off x="5340651" y="3162204"/>
              <a:ext cx="0" cy="1077975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cxnSp>
          <p:nvCxnSpPr>
            <p:cNvPr id="42" name="Прямая со стрелкой 41"/>
            <p:cNvCxnSpPr/>
            <p:nvPr/>
          </p:nvCxnSpPr>
          <p:spPr bwMode="auto">
            <a:xfrm rot="10800000" flipV="1">
              <a:off x="4284942" y="4232241"/>
              <a:ext cx="1052535" cy="9526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85185E-6 L -0.34549 0.007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8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214290"/>
            <a:ext cx="807246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Задача 1</a:t>
            </a:r>
            <a:r>
              <a:rPr kumimoji="0" lang="ru-RU" sz="18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 сосуде емкостью 10 л при нормальных условиях находится азот. Определить: число молей азота, массу азота и концентрацию молекул в сосуде.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357298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Ответ:  0.44 моль;  0.012 кг;  2.65×10</a:t>
            </a:r>
            <a:r>
              <a:rPr lang="ru-RU" b="1" u="sng" baseline="30000" dirty="0" smtClean="0"/>
              <a:t>25</a:t>
            </a:r>
            <a:r>
              <a:rPr lang="ru-RU" b="1" u="sng" dirty="0" smtClean="0"/>
              <a:t> 1/м</a:t>
            </a:r>
            <a:r>
              <a:rPr lang="ru-RU" b="1" u="sng" baseline="30000" dirty="0" smtClean="0"/>
              <a:t>3</a:t>
            </a:r>
            <a:r>
              <a:rPr lang="ru-RU" b="1" u="sng" dirty="0" smtClean="0"/>
              <a:t>.</a:t>
            </a:r>
            <a:br>
              <a:rPr lang="ru-RU" b="1" u="sng" dirty="0" smtClean="0"/>
            </a:br>
            <a:endParaRPr lang="ru-RU" u="sng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85720" y="5143512"/>
            <a:ext cx="75723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Задача4</a:t>
            </a:r>
            <a:endParaRPr kumimoji="0" lang="ru-RU" b="0" i="1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lvl="0" eaLnBrk="0" hangingPunct="0"/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Какое количество кислорода выпустили из баллона емкостью 10 л, если давление уменьшилось от 14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атм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до 7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атм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а темпера</a:t>
            </a:r>
            <a:r>
              <a:rPr lang="ru-RU" b="1" dirty="0" smtClean="0"/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тура понизилась от 27 °С до 7 °С?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6357958"/>
            <a:ext cx="1914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/>
              <a:t>Ответ: 0.083 кг </a:t>
            </a:r>
            <a:endParaRPr lang="ru-RU" u="sng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928802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u="sng" dirty="0" smtClean="0">
                <a:solidFill>
                  <a:srgbClr val="FF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lang="ru-RU" b="1" i="1" u="sng" dirty="0" smtClean="0">
                <a:solidFill>
                  <a:srgbClr val="FF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адача2</a:t>
            </a:r>
          </a:p>
          <a:p>
            <a:r>
              <a:rPr lang="ru-RU" i="1" u="sng" dirty="0" smtClean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b="1" dirty="0" smtClean="0">
                <a:solidFill>
                  <a:srgbClr val="0000FF"/>
                </a:solidFill>
              </a:rPr>
              <a:t>Плотность некоторого газообразного вещества равна 1,5 кг/м</a:t>
            </a:r>
            <a:r>
              <a:rPr lang="ru-RU" b="1" baseline="30000" dirty="0" smtClean="0">
                <a:solidFill>
                  <a:srgbClr val="0000FF"/>
                </a:solidFill>
              </a:rPr>
              <a:t>3</a:t>
            </a:r>
            <a:r>
              <a:rPr lang="ru-RU" b="1" dirty="0" smtClean="0">
                <a:solidFill>
                  <a:srgbClr val="0000FF"/>
                </a:solidFill>
              </a:rPr>
              <a:t> при 12° C и нормальном атмосферном давлении. Определить молярную массу этого вещества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26" y="3429000"/>
            <a:ext cx="87868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 smtClean="0">
                <a:solidFill>
                  <a:srgbClr val="FF0000"/>
                </a:solidFill>
              </a:rPr>
              <a:t>Задача3</a:t>
            </a:r>
          </a:p>
          <a:p>
            <a:r>
              <a:rPr lang="ru-RU" b="1" dirty="0" smtClean="0">
                <a:solidFill>
                  <a:srgbClr val="0000FF"/>
                </a:solidFill>
              </a:rPr>
              <a:t>При автогенной сварке используют сжатый кислород, который хранится в баллонах вместимостью 20 л. При 17 °С давление в баллоне 100 атм. Какой объем займет этот кислород при нормальных условиях?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3071810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u="sng" dirty="0" smtClean="0"/>
              <a:t>Ответ : 0,03552 кг</a:t>
            </a:r>
            <a:r>
              <a:rPr lang="en-US" b="1" u="sng" dirty="0" smtClean="0"/>
              <a:t>/ </a:t>
            </a:r>
            <a:r>
              <a:rPr lang="ru-RU" b="1" u="sng" dirty="0" smtClean="0"/>
              <a:t>моль</a:t>
            </a:r>
            <a:endParaRPr lang="ru-RU" b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500034" y="4714884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Ответ : 1882,76 л.</a:t>
            </a:r>
            <a:endParaRPr lang="ru-RU" b="1" u="sng" dirty="0"/>
          </a:p>
        </p:txBody>
      </p:sp>
    </p:spTree>
  </p:cSld>
  <p:clrMapOvr>
    <a:masterClrMapping/>
  </p:clrMapOvr>
  <p:transition>
    <p:split orient="vert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3074" grpId="0"/>
      <p:bldP spid="9" grpId="0"/>
      <p:bldP spid="6" grpId="0"/>
      <p:bldP spid="7" grpId="0"/>
      <p:bldP spid="10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838325" y="914400"/>
            <a:ext cx="6438900" cy="519430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ru-RU" sz="3600" b="1" kern="10">
                <a:ln w="25400">
                  <a:solidFill>
                    <a:srgbClr val="0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Молодцы 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3275" y="266700"/>
            <a:ext cx="6842125" cy="11049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Спасибо за урок!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636838" y="2349500"/>
            <a:ext cx="4635500" cy="13239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000" dirty="0">
                <a:solidFill>
                  <a:srgbClr val="000000"/>
                </a:solidFill>
              </a:rPr>
              <a:t>До следующей встречи!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714620"/>
            <a:ext cx="8501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Уравнения  состояния  идеального  газа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642918"/>
            <a:ext cx="7786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Уравнения, в которые  входят  все  три  параметра  идеального  газа (</a:t>
            </a:r>
            <a:r>
              <a:rPr lang="en-US" sz="2400" b="1" dirty="0" smtClean="0">
                <a:solidFill>
                  <a:srgbClr val="FF0000"/>
                </a:solidFill>
              </a:rPr>
              <a:t>p</a:t>
            </a:r>
            <a:r>
              <a:rPr lang="ru-RU" sz="2400" b="1" dirty="0" smtClean="0">
                <a:solidFill>
                  <a:srgbClr val="FF0000"/>
                </a:solidFill>
              </a:rPr>
              <a:t>,</a:t>
            </a:r>
            <a:r>
              <a:rPr lang="en-US" sz="2400" b="1" dirty="0" smtClean="0">
                <a:solidFill>
                  <a:srgbClr val="FF0000"/>
                </a:solidFill>
              </a:rPr>
              <a:t>V</a:t>
            </a:r>
            <a:r>
              <a:rPr lang="ru-RU" sz="2400" b="1" dirty="0" smtClean="0">
                <a:solidFill>
                  <a:srgbClr val="FF0000"/>
                </a:solidFill>
              </a:rPr>
              <a:t>,</a:t>
            </a:r>
            <a:r>
              <a:rPr lang="en-US" sz="2400" b="1" dirty="0" smtClean="0">
                <a:solidFill>
                  <a:srgbClr val="FF0000"/>
                </a:solidFill>
              </a:rPr>
              <a:t>T)</a:t>
            </a:r>
            <a:r>
              <a:rPr lang="ru-RU" sz="2400" b="1" dirty="0" smtClean="0">
                <a:solidFill>
                  <a:srgbClr val="FF0000"/>
                </a:solidFill>
              </a:rPr>
              <a:t>, называются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i="1" u="sng" dirty="0" smtClean="0">
                <a:solidFill>
                  <a:srgbClr val="FF0000"/>
                </a:solidFill>
              </a:rPr>
              <a:t>уравнениями  состояния  идеального  газа  </a:t>
            </a:r>
            <a:endParaRPr lang="ru-RU" sz="2400" b="1" i="1" u="sng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2000240"/>
            <a:ext cx="7858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</a:rPr>
              <a:t>1.Уравнение  </a:t>
            </a:r>
            <a:r>
              <a:rPr lang="ru-RU" sz="2800" b="1" u="sng" dirty="0" err="1" smtClean="0">
                <a:solidFill>
                  <a:srgbClr val="FF0000"/>
                </a:solidFill>
              </a:rPr>
              <a:t>Клапейрона</a:t>
            </a:r>
            <a:r>
              <a:rPr lang="ru-RU" sz="2800" b="1" u="sng" dirty="0" smtClean="0">
                <a:solidFill>
                  <a:srgbClr val="FF0000"/>
                </a:solidFill>
              </a:rPr>
              <a:t> - Менделеева</a:t>
            </a:r>
            <a:endParaRPr lang="ru-RU" sz="2800" b="1" u="sng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786" y="4357694"/>
            <a:ext cx="5857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</a:rPr>
              <a:t>2.Уравнение  </a:t>
            </a:r>
            <a:r>
              <a:rPr lang="ru-RU" sz="2800" b="1" u="sng" dirty="0" err="1" smtClean="0">
                <a:solidFill>
                  <a:srgbClr val="FF0000"/>
                </a:solidFill>
              </a:rPr>
              <a:t>Клапейрона</a:t>
            </a:r>
            <a:endParaRPr lang="ru-RU" sz="2800" b="1" u="sng" dirty="0">
              <a:solidFill>
                <a:srgbClr val="FF0000"/>
              </a:solidFill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2714620"/>
            <a:ext cx="3924300" cy="1228725"/>
          </a:xfrm>
          <a:prstGeom prst="rect">
            <a:avLst/>
          </a:prstGeom>
          <a:noFill/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5286388"/>
            <a:ext cx="5943600" cy="1104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8501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u="sng" dirty="0" smtClean="0">
                <a:solidFill>
                  <a:srgbClr val="FF0000"/>
                </a:solidFill>
              </a:rPr>
              <a:t>Уравнение  </a:t>
            </a:r>
            <a:r>
              <a:rPr lang="ru-RU" sz="2400" b="1" u="sng" dirty="0" err="1" smtClean="0">
                <a:solidFill>
                  <a:srgbClr val="FF0000"/>
                </a:solidFill>
              </a:rPr>
              <a:t>Клапейрона</a:t>
            </a:r>
            <a:r>
              <a:rPr lang="ru-RU" sz="2400" b="1" u="sng" dirty="0" smtClean="0">
                <a:solidFill>
                  <a:srgbClr val="FF0000"/>
                </a:solidFill>
              </a:rPr>
              <a:t>  для  двух  состояний </a:t>
            </a:r>
            <a:r>
              <a:rPr lang="ru-RU" sz="2400" b="1" dirty="0" smtClean="0">
                <a:solidFill>
                  <a:srgbClr val="FF0000"/>
                </a:solidFill>
              </a:rPr>
              <a:t>    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                     </a:t>
            </a:r>
            <a:r>
              <a:rPr lang="ru-RU" sz="2400" b="1" u="sng" dirty="0" smtClean="0">
                <a:solidFill>
                  <a:srgbClr val="FF0000"/>
                </a:solidFill>
              </a:rPr>
              <a:t>постоянной  массы  газа </a:t>
            </a:r>
            <a:r>
              <a:rPr lang="ru-RU" sz="2400" b="1" dirty="0" smtClean="0">
                <a:solidFill>
                  <a:srgbClr val="FF0000"/>
                </a:solidFill>
              </a:rPr>
              <a:t>: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1714488"/>
            <a:ext cx="4705350" cy="2390775"/>
          </a:xfrm>
          <a:prstGeom prst="rect">
            <a:avLst/>
          </a:prstGeom>
          <a:noFill/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2847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4214818"/>
            <a:ext cx="3552825" cy="1228725"/>
          </a:xfrm>
          <a:prstGeom prst="rect">
            <a:avLst/>
          </a:prstGeom>
          <a:noFill/>
        </p:spPr>
      </p:pic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1357298"/>
            <a:ext cx="85725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1.Уравнение  </a:t>
            </a:r>
            <a:r>
              <a:rPr lang="ru-RU" sz="3200" b="1" dirty="0" err="1" smtClean="0">
                <a:solidFill>
                  <a:srgbClr val="FF0000"/>
                </a:solidFill>
              </a:rPr>
              <a:t>Клапейрона</a:t>
            </a:r>
            <a:r>
              <a:rPr lang="ru-RU" sz="3200" b="1" dirty="0" smtClean="0">
                <a:solidFill>
                  <a:srgbClr val="FF0000"/>
                </a:solidFill>
              </a:rPr>
              <a:t>  применяется ,  если  рассматриваются  два  состояния одного  и  того  же  газа  при  постоянной  массе.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3429000"/>
            <a:ext cx="82153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2.Если же  масса  газа  изменяется  или  рассматривается  только  одно 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   состояние  идеального  газа , то  применяется  уравнение  </a:t>
            </a:r>
            <a:r>
              <a:rPr lang="ru-RU" sz="3200" b="1" dirty="0" err="1" smtClean="0">
                <a:solidFill>
                  <a:srgbClr val="FF0000"/>
                </a:solidFill>
              </a:rPr>
              <a:t>Клапейрона</a:t>
            </a:r>
            <a:r>
              <a:rPr lang="ru-RU" sz="3200" b="1" dirty="0" smtClean="0">
                <a:solidFill>
                  <a:srgbClr val="FF0000"/>
                </a:solidFill>
              </a:rPr>
              <a:t> –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   Менделеева.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807249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          Анимация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«Уравнение состояния  идеального  газа»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Управляющая кнопка: звук 2">
            <a:hlinkClick r:id="rId3" action="ppaction://program" highlightClick="1">
              <a:snd r:embed="rId2" name="applause.wav" builtIn="1"/>
            </a:hlinkClick>
          </p:cNvPr>
          <p:cNvSpPr/>
          <p:nvPr/>
        </p:nvSpPr>
        <p:spPr>
          <a:xfrm>
            <a:off x="2500298" y="1857364"/>
            <a:ext cx="4429156" cy="3685622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472" y="2000240"/>
            <a:ext cx="7786742" cy="1752600"/>
          </a:xfrm>
        </p:spPr>
        <p:txBody>
          <a:bodyPr>
            <a:normAutofit fontScale="85000" lnSpcReduction="10000"/>
          </a:bodyPr>
          <a:lstStyle/>
          <a:p>
            <a:pPr algn="ctr" eaLnBrk="1" hangingPunct="1"/>
            <a:r>
              <a:rPr lang="ru-RU" sz="8000" b="1" i="1" dirty="0" smtClean="0">
                <a:solidFill>
                  <a:srgbClr val="FF0000"/>
                </a:solidFill>
              </a:rPr>
              <a:t>«Газовые законы».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/>
          <p:cNvSpPr>
            <a:spLocks noGrp="1" noChangeArrowheads="1"/>
          </p:cNvSpPr>
          <p:nvPr>
            <p:ph type="title"/>
          </p:nvPr>
        </p:nvSpPr>
        <p:spPr>
          <a:xfrm>
            <a:off x="1357290" y="500042"/>
            <a:ext cx="5786478" cy="762000"/>
          </a:xfrm>
        </p:spPr>
        <p:txBody>
          <a:bodyPr/>
          <a:lstStyle/>
          <a:p>
            <a:pPr algn="ctr" eaLnBrk="1" hangingPunct="1"/>
            <a:r>
              <a:rPr lang="ru-RU" sz="4000" b="1" dirty="0" err="1" smtClean="0">
                <a:solidFill>
                  <a:srgbClr val="FF0000"/>
                </a:solidFill>
              </a:rPr>
              <a:t>Изопроцессы</a:t>
            </a:r>
            <a:r>
              <a:rPr lang="ru-RU" sz="4000" b="1" dirty="0" smtClean="0">
                <a:solidFill>
                  <a:srgbClr val="FF0000"/>
                </a:solidFill>
              </a:rPr>
              <a:t> в газах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57158" y="1357298"/>
            <a:ext cx="8534400" cy="1600200"/>
          </a:xfrm>
        </p:spPr>
        <p:txBody>
          <a:bodyPr>
            <a:no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400" b="1" i="1" u="sng" dirty="0" smtClean="0">
                <a:solidFill>
                  <a:srgbClr val="FF0000"/>
                </a:solidFill>
              </a:rPr>
              <a:t>Процессы, протекающие при неизменном значении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b="1" i="1" u="sng" dirty="0" smtClean="0">
                <a:solidFill>
                  <a:srgbClr val="FF0000"/>
                </a:solidFill>
              </a:rPr>
              <a:t>одного из параметров, называют </a:t>
            </a:r>
            <a:r>
              <a:rPr lang="ru-RU" sz="2400" b="1" i="1" u="sng" dirty="0" err="1" smtClean="0">
                <a:solidFill>
                  <a:srgbClr val="FF0000"/>
                </a:solidFill>
              </a:rPr>
              <a:t>изопроцессами</a:t>
            </a:r>
            <a:r>
              <a:rPr lang="ru-RU" sz="2400" b="1" i="1" u="sng" dirty="0" smtClean="0">
                <a:solidFill>
                  <a:srgbClr val="FF0000"/>
                </a:solidFill>
              </a:rPr>
              <a:t>.</a:t>
            </a:r>
            <a:endParaRPr lang="en-US" sz="2400" b="1" i="1" u="sng" dirty="0" smtClean="0">
              <a:solidFill>
                <a:srgbClr val="FF0000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endParaRPr lang="ru-RU" sz="2400" b="1" i="1" u="sng" dirty="0" smtClean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3929066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    Виды </a:t>
            </a:r>
            <a:r>
              <a:rPr lang="ru-RU" b="1" dirty="0" err="1" smtClean="0">
                <a:solidFill>
                  <a:srgbClr val="FF0000"/>
                </a:solidFill>
              </a:rPr>
              <a:t>изопроцессов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2071670" y="3214686"/>
            <a:ext cx="1571636" cy="1000132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2071670" y="4429132"/>
            <a:ext cx="1643074" cy="7143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143108" y="4786322"/>
            <a:ext cx="1571636" cy="928694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786182" y="3000372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Изотермический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57620" y="421481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Изобарный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00496" y="550070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Изохорный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86446" y="300037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 = const)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57884" y="421481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 = </a:t>
            </a:r>
            <a:r>
              <a:rPr lang="en-US" b="1" dirty="0" smtClean="0">
                <a:solidFill>
                  <a:srgbClr val="FF0000"/>
                </a:solidFill>
              </a:rPr>
              <a:t>const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00760" y="5500702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 = const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0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0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0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0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40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0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0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0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0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40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140292" grpId="0" build="p"/>
      <p:bldP spid="6" grpId="0"/>
      <p:bldP spid="13" grpId="0"/>
      <p:bldP spid="14" grpId="0"/>
      <p:bldP spid="15" grpId="0"/>
      <p:bldP spid="17" grpId="0"/>
      <p:bldP spid="18" grpId="0"/>
      <p:bldP spid="20" grpId="0"/>
    </p:bld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</TotalTime>
  <Words>1185</Words>
  <Application>Microsoft PowerPoint</Application>
  <PresentationFormat>Экран (4:3)</PresentationFormat>
  <Paragraphs>314</Paragraphs>
  <Slides>36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Изопроцессы в газах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Любопытно, что…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Спасибо за урок!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Молекулярная физика. Тепловые явления. Уравнение состояния идеального газа. Газовые законы.</dc:title>
  <dc:creator>Пользователь</dc:creator>
  <cp:lastModifiedBy>Пользователь</cp:lastModifiedBy>
  <cp:revision>98</cp:revision>
  <cp:lastPrinted>1601-01-01T00:00:00Z</cp:lastPrinted>
  <dcterms:created xsi:type="dcterms:W3CDTF">2010-10-07T09:43:44Z</dcterms:created>
  <dcterms:modified xsi:type="dcterms:W3CDTF">2011-02-20T09:35:06Z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